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7"/>
  </p:notesMasterIdLst>
  <p:handoutMasterIdLst>
    <p:handoutMasterId r:id="rId28"/>
  </p:handoutMasterIdLst>
  <p:sldIdLst>
    <p:sldId id="1595" r:id="rId7"/>
    <p:sldId id="2076136817" r:id="rId8"/>
    <p:sldId id="2076136818" r:id="rId9"/>
    <p:sldId id="2076136820" r:id="rId10"/>
    <p:sldId id="2076136821" r:id="rId11"/>
    <p:sldId id="1615" r:id="rId12"/>
    <p:sldId id="2076136822" r:id="rId13"/>
    <p:sldId id="2076136823" r:id="rId14"/>
    <p:sldId id="2076136824" r:id="rId15"/>
    <p:sldId id="2076136825" r:id="rId16"/>
    <p:sldId id="2076136830" r:id="rId17"/>
    <p:sldId id="2076136827" r:id="rId18"/>
    <p:sldId id="2076136826" r:id="rId19"/>
    <p:sldId id="2076136828" r:id="rId20"/>
    <p:sldId id="2076136829" r:id="rId21"/>
    <p:sldId id="2076136833" r:id="rId22"/>
    <p:sldId id="2076136832" r:id="rId23"/>
    <p:sldId id="2076136831" r:id="rId24"/>
    <p:sldId id="1627" r:id="rId25"/>
    <p:sldId id="431"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0"/>
            <p14:sldId id="2076136821"/>
            <p14:sldId id="1615"/>
            <p14:sldId id="2076136822"/>
            <p14:sldId id="2076136823"/>
            <p14:sldId id="2076136824"/>
            <p14:sldId id="2076136825"/>
            <p14:sldId id="2076136830"/>
            <p14:sldId id="2076136827"/>
            <p14:sldId id="2076136826"/>
            <p14:sldId id="2076136828"/>
            <p14:sldId id="2076136829"/>
            <p14:sldId id="2076136833"/>
            <p14:sldId id="2076136832"/>
            <p14:sldId id="2076136831"/>
            <p14:sldId id="1627"/>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5220" autoAdjust="0"/>
  </p:normalViewPr>
  <p:slideViewPr>
    <p:cSldViewPr snapToGrid="0">
      <p:cViewPr>
        <p:scale>
          <a:sx n="50" d="100"/>
          <a:sy n="50" d="100"/>
        </p:scale>
        <p:origin x="1075" y="64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6/20/2020 3:43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6/20/2020 3:43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6/20/2020 3:43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6/20/2020 4:09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1302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6/20/2020 3:43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60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Segoe UI Light" pitchFamily="34" charset="0"/>
                <a:ea typeface="+mn-ea"/>
                <a:cs typeface="+mn-cs"/>
              </a:rPr>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first:number</a:t>
            </a:r>
            <a:r>
              <a:rPr lang="en-GB" sz="900" b="0" i="0" u="none" strike="noStrike" kern="1200" dirty="0">
                <a:solidFill>
                  <a:schemeClr val="tx1"/>
                </a:solidFill>
                <a:effectLst/>
                <a:latin typeface="Segoe UI Light" pitchFamily="34" charset="0"/>
                <a:ea typeface="+mn-ea"/>
                <a:cs typeface="+mn-cs"/>
              </a:rPr>
              <a:t> = 123; // number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second: number = 0x37CF;  // hexadecimal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third:number</a:t>
            </a:r>
            <a:r>
              <a:rPr lang="en-GB" sz="900" b="0" i="0" u="none" strike="noStrike" kern="1200" dirty="0">
                <a:solidFill>
                  <a:schemeClr val="tx1"/>
                </a:solidFill>
                <a:effectLst/>
                <a:latin typeface="Segoe UI Light" pitchFamily="34" charset="0"/>
                <a:ea typeface="+mn-ea"/>
                <a:cs typeface="+mn-cs"/>
              </a:rPr>
              <a:t>=0o377 ;      // octal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fourth: number = 0b111001;// binary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String</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employeeName:string</a:t>
            </a:r>
            <a:r>
              <a:rPr lang="en-GB" sz="900" b="0" i="0" u="none" strike="noStrike" kern="1200" dirty="0">
                <a:solidFill>
                  <a:schemeClr val="tx1"/>
                </a:solidFill>
                <a:effectLst/>
                <a:latin typeface="Segoe UI Light" pitchFamily="34" charset="0"/>
                <a:ea typeface="+mn-ea"/>
                <a:cs typeface="+mn-cs"/>
              </a:rPr>
              <a:t> = 'John Smith';  </a:t>
            </a:r>
            <a:r>
              <a:rPr lang="en-GB" dirty="0"/>
              <a:t> </a:t>
            </a:r>
          </a:p>
          <a:p>
            <a:endParaRPr lang="en-GB" dirty="0"/>
          </a:p>
          <a:p>
            <a:r>
              <a:rPr lang="en-GB" dirty="0"/>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isPresent:boolean</a:t>
            </a:r>
            <a:r>
              <a:rPr lang="en-GB" sz="900" b="0" i="0" u="none" strike="noStrike" kern="1200" dirty="0">
                <a:solidFill>
                  <a:schemeClr val="tx1"/>
                </a:solidFill>
                <a:effectLst/>
                <a:latin typeface="Segoe UI Light" pitchFamily="34" charset="0"/>
                <a:ea typeface="+mn-ea"/>
                <a:cs typeface="+mn-cs"/>
              </a:rPr>
              <a:t> = true;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Array</a:t>
            </a:r>
          </a:p>
          <a:p>
            <a:r>
              <a:rPr lang="en-GB" sz="900" b="0" i="0" u="none" strike="noStrike" kern="1200" dirty="0">
                <a:solidFill>
                  <a:schemeClr val="tx1"/>
                </a:solidFill>
                <a:effectLst/>
                <a:latin typeface="Segoe UI Light" pitchFamily="34" charset="0"/>
                <a:ea typeface="+mn-ea"/>
                <a:cs typeface="+mn-cs"/>
              </a:rPr>
              <a:t>let fruits: string[]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fruits: Array&lt;string&gt;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err="1">
                <a:solidFill>
                  <a:schemeClr val="tx1"/>
                </a:solidFill>
                <a:effectLst/>
                <a:latin typeface="Segoe UI Light" pitchFamily="34" charset="0"/>
                <a:ea typeface="+mn-ea"/>
                <a:cs typeface="+mn-cs"/>
              </a:rPr>
              <a:t>MultiType</a:t>
            </a:r>
            <a:r>
              <a:rPr lang="en-GB" sz="900" b="0" i="0" u="none" strike="noStrike" kern="1200" dirty="0">
                <a:solidFill>
                  <a:schemeClr val="tx1"/>
                </a:solidFill>
                <a:effectLst/>
                <a:latin typeface="Segoe UI Light" pitchFamily="34" charset="0"/>
                <a:ea typeface="+mn-ea"/>
                <a:cs typeface="+mn-cs"/>
              </a:rPr>
              <a:t> Array</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(string | number)[] = ['Apple', 2, 'Orange', 3, 4, 'Banana'];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Array&lt;string | number&gt; = ['Apple', 2, 'Orange', 3, 4, 'Banana']; </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Tuple is a new data type which includes two set of values of different data types</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var employee: [number, string] = [1, "Steve"];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r>
              <a:rPr lang="en-GB" sz="900" b="0" i="0" u="none" strike="noStrike" kern="1200" dirty="0">
                <a:solidFill>
                  <a:schemeClr val="tx1"/>
                </a:solidFill>
                <a:effectLst/>
                <a:latin typeface="Segoe UI Light" pitchFamily="34" charset="0"/>
                <a:ea typeface="+mn-ea"/>
                <a:cs typeface="+mn-cs"/>
              </a:rPr>
              <a:t> </a:t>
            </a:r>
            <a:r>
              <a:rPr lang="en-GB" sz="900" b="0" i="0" u="none" strike="noStrike" kern="1200" dirty="0" err="1">
                <a:solidFill>
                  <a:schemeClr val="tx1"/>
                </a:solidFill>
                <a:effectLst/>
                <a:latin typeface="Segoe UI Light" pitchFamily="34" charset="0"/>
                <a:ea typeface="+mn-ea"/>
                <a:cs typeface="+mn-cs"/>
              </a:rPr>
              <a:t>PrintMedia</a:t>
            </a:r>
            <a:r>
              <a:rPr lang="en-GB" sz="900" b="0" i="0" u="none" strike="noStrike" kern="1200" dirty="0">
                <a:solidFill>
                  <a:schemeClr val="tx1"/>
                </a:solidFill>
                <a:effectLst/>
                <a:latin typeface="Segoe UI Light" pitchFamily="34" charset="0"/>
                <a:ea typeface="+mn-ea"/>
                <a:cs typeface="+mn-cs"/>
              </a:rPr>
              <a:t> {     Newspaper = 1,     Newsletter = 5,     Magazine = 5,     Book = 10 }</a:t>
            </a:r>
            <a:r>
              <a:rPr lang="en-GB" dirty="0"/>
              <a:t> </a:t>
            </a:r>
          </a:p>
          <a:p>
            <a:endParaRPr lang="en-GB" dirty="0"/>
          </a:p>
          <a:p>
            <a:r>
              <a:rPr lang="en-GB" dirty="0"/>
              <a:t>Union</a:t>
            </a:r>
          </a:p>
          <a:p>
            <a:r>
              <a:rPr lang="en-GB" sz="900" kern="1200" dirty="0">
                <a:solidFill>
                  <a:schemeClr val="tx1"/>
                </a:solidFill>
                <a:effectLst/>
                <a:latin typeface="Segoe UI Light" pitchFamily="34" charset="0"/>
                <a:ea typeface="+mn-ea"/>
                <a:cs typeface="+mn-cs"/>
              </a:rPr>
              <a:t>let</a:t>
            </a:r>
            <a:r>
              <a:rPr lang="en-GB" dirty="0"/>
              <a:t> code: (</a:t>
            </a:r>
            <a:r>
              <a:rPr lang="en-GB" sz="900" kern="1200" dirty="0">
                <a:solidFill>
                  <a:schemeClr val="tx1"/>
                </a:solidFill>
                <a:effectLst/>
                <a:latin typeface="Segoe UI Light" pitchFamily="34" charset="0"/>
                <a:ea typeface="+mn-ea"/>
                <a:cs typeface="+mn-cs"/>
              </a:rPr>
              <a:t>string</a:t>
            </a:r>
            <a:r>
              <a:rPr lang="en-GB" dirty="0"/>
              <a:t> | </a:t>
            </a:r>
            <a:r>
              <a:rPr lang="en-GB" sz="900" kern="1200" dirty="0">
                <a:solidFill>
                  <a:schemeClr val="tx1"/>
                </a:solidFill>
                <a:effectLst/>
                <a:latin typeface="Segoe UI Light" pitchFamily="34" charset="0"/>
                <a:ea typeface="+mn-ea"/>
                <a:cs typeface="+mn-cs"/>
              </a:rPr>
              <a:t>number</a:t>
            </a:r>
            <a:r>
              <a:rPr lang="en-GB" dirty="0"/>
              <a:t>);</a:t>
            </a:r>
          </a:p>
          <a:p>
            <a:endParaRPr lang="en-GB" dirty="0"/>
          </a:p>
          <a:p>
            <a:r>
              <a:rPr lang="en-GB" dirty="0"/>
              <a:t>Any</a:t>
            </a:r>
          </a:p>
          <a:p>
            <a:r>
              <a:rPr lang="en-US" sz="900" kern="1200" dirty="0">
                <a:solidFill>
                  <a:schemeClr val="tx1"/>
                </a:solidFill>
                <a:effectLst/>
                <a:latin typeface="Segoe UI Light" pitchFamily="34" charset="0"/>
                <a:ea typeface="+mn-ea"/>
                <a:cs typeface="+mn-cs"/>
              </a:rPr>
              <a:t>let</a:t>
            </a:r>
            <a:r>
              <a:rPr lang="en-US" dirty="0"/>
              <a:t> something: any = </a:t>
            </a:r>
            <a:r>
              <a:rPr lang="en-US" sz="900" kern="1200" dirty="0">
                <a:solidFill>
                  <a:schemeClr val="tx1"/>
                </a:solidFill>
                <a:effectLst/>
                <a:latin typeface="Segoe UI Light" pitchFamily="34" charset="0"/>
                <a:ea typeface="+mn-ea"/>
                <a:cs typeface="+mn-cs"/>
              </a:rPr>
              <a:t>"Hello World!"</a:t>
            </a:r>
            <a:r>
              <a:rPr lang="en-US" dirty="0"/>
              <a:t>; </a:t>
            </a:r>
          </a:p>
          <a:p>
            <a:r>
              <a:rPr lang="en-GB" dirty="0"/>
              <a:t>something = 23; </a:t>
            </a:r>
          </a:p>
          <a:p>
            <a:r>
              <a:rPr lang="en-GB" dirty="0"/>
              <a:t>something = true;</a:t>
            </a:r>
          </a:p>
          <a:p>
            <a:endParaRPr lang="en-GB" dirty="0"/>
          </a:p>
          <a:p>
            <a:r>
              <a:rPr lang="en-GB" dirty="0"/>
              <a:t>Void</a:t>
            </a:r>
          </a:p>
          <a:p>
            <a:r>
              <a:rPr lang="en-GB" sz="900" kern="1200" dirty="0">
                <a:solidFill>
                  <a:schemeClr val="tx1"/>
                </a:solidFill>
                <a:effectLst/>
                <a:latin typeface="Segoe UI Light" pitchFamily="34" charset="0"/>
                <a:ea typeface="+mn-ea"/>
                <a:cs typeface="+mn-cs"/>
              </a:rPr>
              <a:t>function</a:t>
            </a:r>
            <a:r>
              <a:rPr lang="en-GB" dirty="0"/>
              <a:t> </a:t>
            </a:r>
            <a:r>
              <a:rPr lang="en-GB" dirty="0" err="1"/>
              <a:t>sayHi</a:t>
            </a:r>
            <a:r>
              <a:rPr lang="en-GB" dirty="0"/>
              <a:t>(): </a:t>
            </a:r>
            <a:r>
              <a:rPr lang="en-GB" sz="900" kern="1200" dirty="0">
                <a:solidFill>
                  <a:schemeClr val="tx1"/>
                </a:solidFill>
                <a:effectLst/>
                <a:latin typeface="Segoe UI Light" pitchFamily="34" charset="0"/>
                <a:ea typeface="+mn-ea"/>
                <a:cs typeface="+mn-cs"/>
              </a:rPr>
              <a:t>void</a:t>
            </a:r>
            <a:r>
              <a:rPr lang="en-GB" dirty="0"/>
              <a:t> { console.log('Hi!') } </a:t>
            </a:r>
          </a:p>
          <a:p>
            <a:endParaRPr lang="en-GB"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6/20/2020 11:44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93329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6/20/2020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63748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68"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41731402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slideLayout" Target="../slideLayouts/slideLayout78.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0" r:id="rId32"/>
    <p:sldLayoutId id="2147484631" r:id="rId33"/>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hyperlink" Target="https://www.tutorialsteacher.com/typescript/" TargetMode="Externa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7"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35.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hyperlink" Target="https://nodejs.org/api/url.html" TargetMode="External"/><Relationship Id="rId7" Type="http://schemas.openxmlformats.org/officeDocument/2006/relationships/hyperlink" Target="https://nodejs.org/api/util.html" TargetMode="External"/><Relationship Id="rId2" Type="http://schemas.openxmlformats.org/officeDocument/2006/relationships/hyperlink" Target="https://nodejs.org/api/http.html" TargetMode="External"/><Relationship Id="rId1" Type="http://schemas.openxmlformats.org/officeDocument/2006/relationships/slideLayout" Target="../slideLayouts/slideLayout44.xml"/><Relationship Id="rId6" Type="http://schemas.openxmlformats.org/officeDocument/2006/relationships/hyperlink" Target="https://nodejs.org/api/fs.html" TargetMode="External"/><Relationship Id="rId5" Type="http://schemas.openxmlformats.org/officeDocument/2006/relationships/hyperlink" Target="https://nodejs.org/api/path.html" TargetMode="External"/><Relationship Id="rId4" Type="http://schemas.openxmlformats.org/officeDocument/2006/relationships/hyperlink" Target="https://nodejs.org/api/querystring.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M3 &amp; M4</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Variables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5361499"/>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Variables can be declared using: </a:t>
            </a:r>
            <a:r>
              <a:rPr lang="en-US" sz="1700" b="1" dirty="0"/>
              <a:t>var</a:t>
            </a:r>
            <a:r>
              <a:rPr lang="en-US" sz="1700" dirty="0"/>
              <a:t>, </a:t>
            </a:r>
            <a:r>
              <a:rPr lang="en-US" sz="1700" b="1" dirty="0"/>
              <a:t>let</a:t>
            </a:r>
            <a:r>
              <a:rPr lang="en-US" sz="1700" dirty="0"/>
              <a:t>, and </a:t>
            </a:r>
            <a:r>
              <a:rPr lang="en-US" sz="1700" b="1" dirty="0"/>
              <a:t>const</a:t>
            </a:r>
          </a:p>
          <a:p>
            <a:pPr algn="just">
              <a:lnSpc>
                <a:spcPct val="130000"/>
              </a:lnSpc>
              <a:spcBef>
                <a:spcPts val="0"/>
              </a:spcBef>
              <a:buFont typeface="Wingdings" panose="05000000000000000000" pitchFamily="2" charset="2"/>
              <a:buChar char="§"/>
            </a:pPr>
            <a:endParaRPr lang="en-US" sz="1700" dirty="0"/>
          </a:p>
          <a:p>
            <a:pPr algn="just">
              <a:lnSpc>
                <a:spcPct val="130000"/>
              </a:lnSpc>
              <a:spcBef>
                <a:spcPts val="0"/>
              </a:spcBef>
              <a:buFont typeface="Wingdings" panose="05000000000000000000" pitchFamily="2" charset="2"/>
              <a:buChar char="§"/>
            </a:pPr>
            <a:r>
              <a:rPr lang="en-US" sz="1700" b="1" dirty="0"/>
              <a:t>var Declaration</a:t>
            </a:r>
          </a:p>
          <a:p>
            <a:pPr lvl="1" algn="just">
              <a:lnSpc>
                <a:spcPct val="130000"/>
              </a:lnSpc>
              <a:spcBef>
                <a:spcPts val="0"/>
              </a:spcBef>
              <a:buFont typeface="Wingdings" panose="05000000000000000000" pitchFamily="2" charset="2"/>
              <a:buChar char="ü"/>
            </a:pPr>
            <a:r>
              <a:rPr lang="en-US" sz="1700" dirty="0"/>
              <a:t>Variables in TypeScript can be declared using var keyword, same as in JavaScript. The scoping rules remains the same as in JavaScript.</a:t>
            </a:r>
          </a:p>
          <a:p>
            <a:pPr lvl="1" algn="just">
              <a:lnSpc>
                <a:spcPct val="130000"/>
              </a:lnSpc>
              <a:spcBef>
                <a:spcPts val="0"/>
              </a:spcBef>
              <a:buFont typeface="Wingdings" panose="05000000000000000000" pitchFamily="2" charset="2"/>
              <a:buChar char="ü"/>
            </a:pPr>
            <a:r>
              <a:rPr lang="en-GB" sz="1700" dirty="0">
                <a:highlight>
                  <a:srgbClr val="FFFF00"/>
                </a:highlight>
              </a:rPr>
              <a:t>var string1:string = "string </a:t>
            </a:r>
            <a:r>
              <a:rPr lang="en-GB" sz="1700" dirty="0" err="1">
                <a:highlight>
                  <a:srgbClr val="FFFF00"/>
                </a:highlight>
              </a:rPr>
              <a:t>val</a:t>
            </a:r>
            <a:r>
              <a:rPr lang="en-GB" sz="1700" dirty="0">
                <a:highlight>
                  <a:srgbClr val="FFFF00"/>
                </a:highlight>
              </a:rPr>
              <a:t>“</a:t>
            </a:r>
          </a:p>
          <a:p>
            <a:pPr algn="just">
              <a:lnSpc>
                <a:spcPct val="130000"/>
              </a:lnSpc>
              <a:spcBef>
                <a:spcPts val="0"/>
              </a:spcBef>
              <a:buFont typeface="Wingdings" panose="05000000000000000000" pitchFamily="2" charset="2"/>
              <a:buChar char="§"/>
            </a:pPr>
            <a:r>
              <a:rPr lang="en-US" sz="1700" b="1" dirty="0"/>
              <a:t>let Declaration</a:t>
            </a:r>
          </a:p>
          <a:p>
            <a:pPr lvl="1" algn="just">
              <a:lnSpc>
                <a:spcPct val="130000"/>
              </a:lnSpc>
              <a:spcBef>
                <a:spcPts val="0"/>
              </a:spcBef>
              <a:buFont typeface="Wingdings" panose="05000000000000000000" pitchFamily="2" charset="2"/>
              <a:buChar char="ü"/>
            </a:pPr>
            <a:r>
              <a:rPr lang="en-US" sz="1700" dirty="0"/>
              <a:t>To solve problems with var declarations, ES6 introduced two new types of variable declarations in JavaScript, using the keywords let and const. TypeScript, being a superset of JavaScript, also supports these new types of variable declarations.</a:t>
            </a:r>
          </a:p>
          <a:p>
            <a:pPr lvl="1" algn="just">
              <a:lnSpc>
                <a:spcPct val="130000"/>
              </a:lnSpc>
              <a:spcBef>
                <a:spcPts val="0"/>
              </a:spcBef>
              <a:buFont typeface="Wingdings" panose="05000000000000000000" pitchFamily="2" charset="2"/>
              <a:buChar char="ü"/>
            </a:pPr>
            <a:r>
              <a:rPr lang="en-US" sz="1700" dirty="0"/>
              <a:t>Let variables cannot be re-declared</a:t>
            </a:r>
            <a:endParaRPr lang="en-GB" sz="1700" dirty="0"/>
          </a:p>
          <a:p>
            <a:pPr lvl="1" algn="just">
              <a:lnSpc>
                <a:spcPct val="130000"/>
              </a:lnSpc>
              <a:spcBef>
                <a:spcPts val="0"/>
              </a:spcBef>
              <a:buFont typeface="Wingdings" panose="05000000000000000000" pitchFamily="2" charset="2"/>
              <a:buChar char="ü"/>
            </a:pPr>
            <a:r>
              <a:rPr lang="nn-NO" sz="1700" dirty="0">
                <a:highlight>
                  <a:srgbClr val="FFFF00"/>
                </a:highlight>
              </a:rPr>
              <a:t>let string2:string = "string val 2s</a:t>
            </a:r>
            <a:r>
              <a:rPr lang="en-GB" sz="1700" dirty="0">
                <a:highlight>
                  <a:srgbClr val="FFFF00"/>
                </a:highlight>
              </a:rPr>
              <a:t> “</a:t>
            </a:r>
            <a:endParaRPr lang="nn-NO" sz="1700" dirty="0">
              <a:highlight>
                <a:srgbClr val="FFFF00"/>
              </a:highlight>
            </a:endParaRPr>
          </a:p>
          <a:p>
            <a:pPr algn="just">
              <a:lnSpc>
                <a:spcPct val="130000"/>
              </a:lnSpc>
              <a:spcBef>
                <a:spcPts val="0"/>
              </a:spcBef>
              <a:buFont typeface="Wingdings" panose="05000000000000000000" pitchFamily="2" charset="2"/>
              <a:buChar char="ü"/>
            </a:pPr>
            <a:r>
              <a:rPr lang="en-US" sz="2108" b="1" dirty="0"/>
              <a:t>const Declaration</a:t>
            </a:r>
          </a:p>
          <a:p>
            <a:pPr lvl="1" algn="just">
              <a:lnSpc>
                <a:spcPct val="130000"/>
              </a:lnSpc>
              <a:spcBef>
                <a:spcPts val="0"/>
              </a:spcBef>
              <a:buFont typeface="Wingdings" panose="05000000000000000000" pitchFamily="2" charset="2"/>
              <a:buChar char="ü"/>
            </a:pPr>
            <a:r>
              <a:rPr lang="en-US" sz="1700" dirty="0"/>
              <a:t>Variables can be declared using const similar to var or let declarations. The const makes a variable a constant where its value cannot be changed. Const variables have the same scoping rules as let variables.</a:t>
            </a:r>
          </a:p>
          <a:p>
            <a:pPr lvl="1" algn="just">
              <a:lnSpc>
                <a:spcPct val="130000"/>
              </a:lnSpc>
              <a:spcBef>
                <a:spcPts val="0"/>
              </a:spcBef>
              <a:buFont typeface="Wingdings" panose="05000000000000000000" pitchFamily="2" charset="2"/>
              <a:buChar char="ü"/>
            </a:pPr>
            <a:r>
              <a:rPr lang="nn-NO" sz="1700" dirty="0">
                <a:highlight>
                  <a:srgbClr val="FFFF00"/>
                </a:highlight>
              </a:rPr>
              <a:t>const num:number = 100;</a:t>
            </a:r>
          </a:p>
          <a:p>
            <a:pPr algn="just">
              <a:lnSpc>
                <a:spcPct val="130000"/>
              </a:lnSpc>
              <a:spcBef>
                <a:spcPts val="0"/>
              </a:spcBef>
              <a:buFont typeface="Wingdings" panose="05000000000000000000" pitchFamily="2" charset="2"/>
              <a:buChar char="ü"/>
            </a:pPr>
            <a:endParaRPr lang="nn-NO" sz="2108" dirty="0"/>
          </a:p>
          <a:p>
            <a:pPr algn="just">
              <a:lnSpc>
                <a:spcPct val="130000"/>
              </a:lnSpc>
              <a:spcBef>
                <a:spcPts val="0"/>
              </a:spcBef>
              <a:buFont typeface="Wingdings" panose="05000000000000000000" pitchFamily="2" charset="2"/>
              <a:buChar char="§"/>
            </a:pPr>
            <a:endParaRPr lang="en-US" dirty="0"/>
          </a:p>
          <a:p>
            <a:pPr algn="just">
              <a:lnSpc>
                <a:spcPct val="130000"/>
              </a:lnSpc>
              <a:spcBef>
                <a:spcPts val="0"/>
              </a:spcBef>
              <a:buFont typeface="Wingdings" panose="05000000000000000000" pitchFamily="2" charset="2"/>
              <a:buChar char="§"/>
            </a:pPr>
            <a:endParaRPr lang="en-GB" dirty="0"/>
          </a:p>
        </p:txBody>
      </p:sp>
    </p:spTree>
    <p:extLst>
      <p:ext uri="{BB962C8B-B14F-4D97-AF65-F5344CB8AC3E}">
        <p14:creationId xmlns:p14="http://schemas.microsoft.com/office/powerpoint/2010/main" val="24318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65138" y="632779"/>
            <a:ext cx="11533187" cy="411162"/>
          </a:xfrm>
          <a:prstGeom prst="rect">
            <a:avLst/>
          </a:prstGeom>
        </p:spPr>
        <p:txBody>
          <a:bodyPr vert="horz" wrap="square" lIns="0" tIns="0" rIns="0" bIns="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32742">
              <a:lnSpc>
                <a:spcPts val="3200"/>
              </a:lnSpc>
              <a:spcAft>
                <a:spcPts val="600"/>
              </a:spcAft>
            </a:pPr>
            <a:r>
              <a:rPr lang="en-US" sz="2800" b="0" kern="1200" cap="none" spc="-150" baseline="0">
                <a:ln w="3175">
                  <a:noFill/>
                </a:ln>
                <a:solidFill>
                  <a:srgbClr val="2F2F2F"/>
                </a:solidFill>
                <a:effectLst/>
                <a:latin typeface="+mj-lt"/>
                <a:ea typeface="+mn-ea"/>
                <a:cs typeface="Segoe UI" pitchFamily="34" charset="0"/>
              </a:rPr>
              <a:t>Data Types</a:t>
            </a:r>
          </a:p>
        </p:txBody>
      </p:sp>
      <p:graphicFrame>
        <p:nvGraphicFramePr>
          <p:cNvPr id="3" name="Table 2">
            <a:extLst>
              <a:ext uri="{FF2B5EF4-FFF2-40B4-BE49-F238E27FC236}">
                <a16:creationId xmlns:a16="http://schemas.microsoft.com/office/drawing/2014/main" id="{9D9DDA98-D0FB-4BC9-A496-DE134A91BD51}"/>
              </a:ext>
            </a:extLst>
          </p:cNvPr>
          <p:cNvGraphicFramePr>
            <a:graphicFrameLocks noGrp="1"/>
          </p:cNvGraphicFramePr>
          <p:nvPr>
            <p:extLst>
              <p:ext uri="{D42A27DB-BD31-4B8C-83A1-F6EECF244321}">
                <p14:modId xmlns:p14="http://schemas.microsoft.com/office/powerpoint/2010/main" val="2902428091"/>
              </p:ext>
            </p:extLst>
          </p:nvPr>
        </p:nvGraphicFramePr>
        <p:xfrm>
          <a:off x="465138" y="1258957"/>
          <a:ext cx="10892125" cy="4943866"/>
        </p:xfrm>
        <a:graphic>
          <a:graphicData uri="http://schemas.openxmlformats.org/drawingml/2006/table">
            <a:tbl>
              <a:tblPr/>
              <a:tblGrid>
                <a:gridCol w="872038">
                  <a:extLst>
                    <a:ext uri="{9D8B030D-6E8A-4147-A177-3AD203B41FA5}">
                      <a16:colId xmlns:a16="http://schemas.microsoft.com/office/drawing/2014/main" val="890400590"/>
                    </a:ext>
                  </a:extLst>
                </a:gridCol>
                <a:gridCol w="5758203">
                  <a:extLst>
                    <a:ext uri="{9D8B030D-6E8A-4147-A177-3AD203B41FA5}">
                      <a16:colId xmlns:a16="http://schemas.microsoft.com/office/drawing/2014/main" val="829974418"/>
                    </a:ext>
                  </a:extLst>
                </a:gridCol>
                <a:gridCol w="4261884">
                  <a:extLst>
                    <a:ext uri="{9D8B030D-6E8A-4147-A177-3AD203B41FA5}">
                      <a16:colId xmlns:a16="http://schemas.microsoft.com/office/drawing/2014/main" val="1436307087"/>
                    </a:ext>
                  </a:extLst>
                </a:gridCol>
              </a:tblGrid>
              <a:tr h="250558">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Data Types</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Description</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Syntax</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extLst>
                  <a:ext uri="{0D108BD9-81ED-4DB2-BD59-A6C34878D82A}">
                    <a16:rowId xmlns:a16="http://schemas.microsoft.com/office/drawing/2014/main" val="4152533333"/>
                  </a:ext>
                </a:extLst>
              </a:tr>
              <a:tr h="495930">
                <a:tc>
                  <a:txBody>
                    <a:bodyPr/>
                    <a:lstStyle/>
                    <a:p>
                      <a:pPr algn="l" fontAlgn="ctr">
                        <a:spcBef>
                          <a:spcPts val="0"/>
                        </a:spcBef>
                        <a:spcAft>
                          <a:spcPts val="0"/>
                        </a:spcAft>
                      </a:pPr>
                      <a:r>
                        <a:rPr lang="en-GB" sz="1200" b="0" i="0" u="none" strike="noStrike" dirty="0">
                          <a:solidFill>
                            <a:srgbClr val="000000"/>
                          </a:solidFill>
                          <a:effectLst/>
                          <a:latin typeface="Calibri" panose="020F0502020204030204" pitchFamily="34" charset="0"/>
                        </a:rPr>
                        <a:t>Number</a:t>
                      </a:r>
                      <a:endParaRPr lang="en-GB" sz="1200" b="0" i="0" u="none" strike="noStrike" dirty="0">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supports number data type, All numbers are stored as floating-point numbers. These numbers can be Decimal (base 10), Hexadecimal (base 16) or Octal (base 8).</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first:number</a:t>
                      </a:r>
                      <a:r>
                        <a:rPr lang="en-GB" sz="1200" b="0" i="0" u="none" strike="noStrike" dirty="0">
                          <a:solidFill>
                            <a:srgbClr val="000000"/>
                          </a:solidFill>
                          <a:effectLst/>
                          <a:latin typeface="Calibri" panose="020F0502020204030204" pitchFamily="34" charset="0"/>
                        </a:rPr>
                        <a:t> = 123;</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652106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String</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String is another primitive data type that is used to store text data. String values are surrounded by single quotation marks or double quotation marks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127442"/>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Boolean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Boolean values are supported by both JavaScript and TypeScript and stored as true/false values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isPresent:boolean</a:t>
                      </a:r>
                      <a:r>
                        <a:rPr lang="en-GB" sz="1200" b="0" i="0" u="none" strike="noStrike" dirty="0">
                          <a:solidFill>
                            <a:srgbClr val="000000"/>
                          </a:solidFill>
                          <a:effectLst/>
                          <a:latin typeface="Calibri" panose="020F0502020204030204" pitchFamily="34" charset="0"/>
                        </a:rPr>
                        <a:t> = true;</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1657901"/>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Array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An array is a special type of data type which can store multiple values of different data types sequentially using a special syntax.</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fruits: string[] = ['Apple', 'Orange', 'Banana'];</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let fruits: Array&lt;string&gt; = ['Apple', 'Orange', 'Banana'];</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678468"/>
                  </a:ext>
                </a:extLst>
              </a:tr>
              <a:tr h="658920">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Tuple</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introduced a new data type called Tuple. There are other data types such as number, string, boolean etc. in TypeScript which only store a value of that particular data type. Tuple is a new data type which includes two set of values of different data types.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var employee: [number, string] = [1, "Steve"];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0000"/>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Enum</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Enums or enumerations are a new data type supported in TypeScript. Most object-oriented languages like Java and C# use enums. This is now available in TypeScript too.</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err="1">
                          <a:solidFill>
                            <a:srgbClr val="000000"/>
                          </a:solidFill>
                          <a:effectLst/>
                          <a:latin typeface="Calibri" panose="020F0502020204030204" pitchFamily="34" charset="0"/>
                        </a:rPr>
                        <a:t>enum</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PrintMedia</a:t>
                      </a:r>
                      <a:r>
                        <a:rPr lang="en-US" sz="1200" b="0" i="0" u="none" strike="noStrike" dirty="0">
                          <a:solidFill>
                            <a:srgbClr val="000000"/>
                          </a:solidFill>
                          <a:effectLst/>
                          <a:latin typeface="Calibri" panose="020F0502020204030204" pitchFamily="34" charset="0"/>
                        </a:rPr>
                        <a:t> {  Newspaper,  Newsletter,  Magazine,  Book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18890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Union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allows us to use more than one data type for a variable or a function parameter. This is called union type.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code: (string | number);</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912832"/>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Any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has type-checking and compile-time checks. However, we do not always have prior knowledge about the type of some variables, especially when there are user-entered values from third party libraries.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something: any = "Hello World!";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23;</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true;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689881"/>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Void</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Similar to languages like Java, void is used where there is no data type. For example, in return type of functions that do not return any value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function </a:t>
                      </a:r>
                      <a:r>
                        <a:rPr lang="en-GB" sz="1200" b="0" i="0" u="none" strike="noStrike" dirty="0" err="1">
                          <a:solidFill>
                            <a:srgbClr val="000000"/>
                          </a:solidFill>
                          <a:effectLst/>
                          <a:latin typeface="Calibri" panose="020F0502020204030204" pitchFamily="34" charset="0"/>
                        </a:rPr>
                        <a:t>sayHi</a:t>
                      </a:r>
                      <a:r>
                        <a:rPr lang="en-GB" sz="1200" b="0" i="0" u="none" strike="noStrike" dirty="0">
                          <a:solidFill>
                            <a:srgbClr val="000000"/>
                          </a:solidFill>
                          <a:effectLst/>
                          <a:latin typeface="Calibri" panose="020F0502020204030204" pitchFamily="34" charset="0"/>
                        </a:rPr>
                        <a:t>(): void { </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console.log('Hi!')</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644305"/>
                  </a:ext>
                </a:extLst>
              </a:tr>
            </a:tbl>
          </a:graphicData>
        </a:graphic>
      </p:graphicFrame>
    </p:spTree>
    <p:extLst>
      <p:ext uri="{BB962C8B-B14F-4D97-AF65-F5344CB8AC3E}">
        <p14:creationId xmlns:p14="http://schemas.microsoft.com/office/powerpoint/2010/main" val="3025867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768927" y="188041"/>
            <a:ext cx="1123631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Functions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883227" y="1065806"/>
            <a:ext cx="11021970" cy="266453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600" dirty="0"/>
              <a:t>Functions are the primary blocks of any program. In JavaScript, functions are the most important part since the JavaScript is a functional programming language. With functions, you can implement/mimic the concepts of object-oriented programming like classes, objects, polymorphism, and, abstraction.</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Functions ensure that the program is maintainable and reusable, and organized into readable blocks. While TypeScript provides the concept of classes and modules, functions still are an integral part of the language.</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In TypeScript, functions can be of two types: named and anonymous.</a:t>
            </a:r>
            <a:endParaRPr lang="en-GB" sz="1600" dirty="0"/>
          </a:p>
        </p:txBody>
      </p:sp>
      <p:sp>
        <p:nvSpPr>
          <p:cNvPr id="4" name="Rectangle 3">
            <a:extLst>
              <a:ext uri="{FF2B5EF4-FFF2-40B4-BE49-F238E27FC236}">
                <a16:creationId xmlns:a16="http://schemas.microsoft.com/office/drawing/2014/main" id="{3B206DF7-1284-43F3-B41F-D3655DAE4C80}"/>
              </a:ext>
            </a:extLst>
          </p:cNvPr>
          <p:cNvSpPr/>
          <p:nvPr/>
        </p:nvSpPr>
        <p:spPr>
          <a:xfrm>
            <a:off x="966354" y="3990110"/>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display() {</a:t>
            </a:r>
          </a:p>
          <a:p>
            <a:r>
              <a:rPr lang="en-GB" dirty="0"/>
              <a:t>    console.log("Hello TypeScript!");</a:t>
            </a:r>
          </a:p>
          <a:p>
            <a:r>
              <a:rPr lang="en-GB" dirty="0"/>
              <a:t>}</a:t>
            </a:r>
          </a:p>
          <a:p>
            <a:r>
              <a:rPr lang="en-GB" dirty="0"/>
              <a:t>display();  //Output: Hello TypeScript </a:t>
            </a:r>
          </a:p>
        </p:txBody>
      </p:sp>
      <p:sp>
        <p:nvSpPr>
          <p:cNvPr id="5" name="Rectangle 4">
            <a:extLst>
              <a:ext uri="{FF2B5EF4-FFF2-40B4-BE49-F238E27FC236}">
                <a16:creationId xmlns:a16="http://schemas.microsoft.com/office/drawing/2014/main" id="{65780D77-7839-4C46-BCB5-836737C257D9}"/>
              </a:ext>
            </a:extLst>
          </p:cNvPr>
          <p:cNvSpPr/>
          <p:nvPr/>
        </p:nvSpPr>
        <p:spPr>
          <a:xfrm>
            <a:off x="966353" y="5329156"/>
            <a:ext cx="4073237"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Sum(x: number, y: number) : number {</a:t>
            </a:r>
          </a:p>
          <a:p>
            <a:r>
              <a:rPr lang="en-GB" dirty="0"/>
              <a:t>    return x + y;</a:t>
            </a:r>
          </a:p>
          <a:p>
            <a:r>
              <a:rPr lang="en-GB" dirty="0"/>
              <a:t>}</a:t>
            </a:r>
          </a:p>
          <a:p>
            <a:r>
              <a:rPr lang="en-GB" dirty="0"/>
              <a:t>Sum(2,3);  // returns 5</a:t>
            </a:r>
          </a:p>
        </p:txBody>
      </p:sp>
      <p:sp>
        <p:nvSpPr>
          <p:cNvPr id="6" name="Rectangle 5">
            <a:extLst>
              <a:ext uri="{FF2B5EF4-FFF2-40B4-BE49-F238E27FC236}">
                <a16:creationId xmlns:a16="http://schemas.microsoft.com/office/drawing/2014/main" id="{4D39A930-6AFF-4FD7-9BD9-36F2ECB847D5}"/>
              </a:ext>
            </a:extLst>
          </p:cNvPr>
          <p:cNvSpPr/>
          <p:nvPr/>
        </p:nvSpPr>
        <p:spPr>
          <a:xfrm>
            <a:off x="5346990" y="5606155"/>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greeting = function() {</a:t>
            </a:r>
          </a:p>
          <a:p>
            <a:r>
              <a:rPr lang="en-GB" dirty="0"/>
              <a:t>    console.log("Hello TypeScript!");</a:t>
            </a:r>
          </a:p>
          <a:p>
            <a:r>
              <a:rPr lang="en-GB" dirty="0"/>
              <a:t>};</a:t>
            </a:r>
          </a:p>
          <a:p>
            <a:r>
              <a:rPr lang="en-GB" dirty="0"/>
              <a:t>greeting(); //Output: Hello TypeScript! </a:t>
            </a:r>
          </a:p>
        </p:txBody>
      </p:sp>
      <p:sp>
        <p:nvSpPr>
          <p:cNvPr id="7" name="Rectangle 6">
            <a:extLst>
              <a:ext uri="{FF2B5EF4-FFF2-40B4-BE49-F238E27FC236}">
                <a16:creationId xmlns:a16="http://schemas.microsoft.com/office/drawing/2014/main" id="{64DFB182-8099-43C9-BF5B-5B5CDFFC2B51}"/>
              </a:ext>
            </a:extLst>
          </p:cNvPr>
          <p:cNvSpPr/>
          <p:nvPr/>
        </p:nvSpPr>
        <p:spPr>
          <a:xfrm>
            <a:off x="5346990" y="3990110"/>
            <a:ext cx="5781674"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Sum = function(x: number, y: number) : number</a:t>
            </a:r>
          </a:p>
          <a:p>
            <a:r>
              <a:rPr lang="en-GB" dirty="0"/>
              <a:t>{</a:t>
            </a:r>
          </a:p>
          <a:p>
            <a:r>
              <a:rPr lang="en-GB" dirty="0"/>
              <a:t>    return x + y;</a:t>
            </a:r>
          </a:p>
          <a:p>
            <a:r>
              <a:rPr lang="en-GB" dirty="0"/>
              <a:t>}</a:t>
            </a:r>
          </a:p>
          <a:p>
            <a:r>
              <a:rPr lang="en-GB" dirty="0"/>
              <a:t>Sum(2,3); // returns 5</a:t>
            </a:r>
          </a:p>
        </p:txBody>
      </p:sp>
    </p:spTree>
    <p:extLst>
      <p:ext uri="{BB962C8B-B14F-4D97-AF65-F5344CB8AC3E}">
        <p14:creationId xmlns:p14="http://schemas.microsoft.com/office/powerpoint/2010/main" val="2746772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Interfaces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6"/>
            <a:ext cx="11375536" cy="195795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Interface is a structure that defines the contract in your application. It defines the syntax for classes to follow. Classes that are derived from an interface must follow the structure provided by their interface.</a:t>
            </a:r>
          </a:p>
          <a:p>
            <a:pPr marL="0" indent="0" algn="just">
              <a:lnSpc>
                <a:spcPct val="130000"/>
              </a:lnSpc>
              <a:spcBef>
                <a:spcPts val="0"/>
              </a:spcBef>
              <a:buNone/>
            </a:pPr>
            <a:endParaRPr lang="en-US" sz="1700" dirty="0"/>
          </a:p>
          <a:p>
            <a:pPr marL="0" indent="0" algn="just">
              <a:lnSpc>
                <a:spcPct val="130000"/>
              </a:lnSpc>
              <a:spcBef>
                <a:spcPts val="0"/>
              </a:spcBef>
              <a:buNone/>
            </a:pPr>
            <a:r>
              <a:rPr lang="en-US" sz="1700" dirty="0"/>
              <a:t>The TypeScript compiler does not convert interface to JavaScript. It uses interface for type checking. This is also known as "duck typing" or "structural subtyping".</a:t>
            </a:r>
          </a:p>
        </p:txBody>
      </p:sp>
      <p:sp>
        <p:nvSpPr>
          <p:cNvPr id="3" name="Rectangle 2">
            <a:extLst>
              <a:ext uri="{FF2B5EF4-FFF2-40B4-BE49-F238E27FC236}">
                <a16:creationId xmlns:a16="http://schemas.microsoft.com/office/drawing/2014/main" id="{14E80969-852B-449E-A6FB-2D70D05509CD}"/>
              </a:ext>
            </a:extLst>
          </p:cNvPr>
          <p:cNvSpPr/>
          <p:nvPr/>
        </p:nvSpPr>
        <p:spPr>
          <a:xfrm>
            <a:off x="636877" y="3497262"/>
            <a:ext cx="2760950"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a:t>
            </a:r>
          </a:p>
        </p:txBody>
      </p:sp>
      <p:sp>
        <p:nvSpPr>
          <p:cNvPr id="4" name="Rectangle 3">
            <a:extLst>
              <a:ext uri="{FF2B5EF4-FFF2-40B4-BE49-F238E27FC236}">
                <a16:creationId xmlns:a16="http://schemas.microsoft.com/office/drawing/2014/main" id="{B9447986-E8E7-44E9-B3F5-432995198C12}"/>
              </a:ext>
            </a:extLst>
          </p:cNvPr>
          <p:cNvSpPr/>
          <p:nvPr/>
        </p:nvSpPr>
        <p:spPr>
          <a:xfrm>
            <a:off x="4555255" y="3497262"/>
            <a:ext cx="6216650" cy="1754326"/>
          </a:xfrm>
          <a:prstGeom prst="rect">
            <a:avLst/>
          </a:prstGeom>
          <a:solidFill>
            <a:schemeClr val="bg1">
              <a:lumMod val="90000"/>
            </a:schemeClr>
          </a:solidFill>
          <a:effectLst>
            <a:outerShdw blurRad="50800" dist="38100" dir="2700000" algn="tl" rotWithShape="0">
              <a:prstClr val="black">
                <a:alpha val="40000"/>
              </a:prstClr>
            </a:outerShdw>
          </a:effectLst>
        </p:spPr>
        <p:txBody>
          <a:bodyPr>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a:t>
            </a:r>
            <a:r>
              <a:rPr lang="en-GB" dirty="0" err="1"/>
              <a:t>getSalary</a:t>
            </a:r>
            <a:r>
              <a:rPr lang="en-GB" dirty="0"/>
              <a:t>: (number) =&gt; number; // arrow function</a:t>
            </a:r>
          </a:p>
          <a:p>
            <a:r>
              <a:rPr lang="en-GB" dirty="0"/>
              <a:t>    </a:t>
            </a:r>
            <a:r>
              <a:rPr lang="en-GB" dirty="0" err="1"/>
              <a:t>getManagerName</a:t>
            </a:r>
            <a:r>
              <a:rPr lang="en-GB" dirty="0"/>
              <a:t>(number): string; </a:t>
            </a:r>
          </a:p>
          <a:p>
            <a:r>
              <a:rPr lang="en-GB" dirty="0"/>
              <a:t>}</a:t>
            </a:r>
          </a:p>
        </p:txBody>
      </p:sp>
    </p:spTree>
    <p:extLst>
      <p:ext uri="{BB962C8B-B14F-4D97-AF65-F5344CB8AC3E}">
        <p14:creationId xmlns:p14="http://schemas.microsoft.com/office/powerpoint/2010/main" val="18198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Classes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282776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TypeScript introduced classes to avail the benefit of object-oriented techniques like encapsulation and abstraction. The class in TypeScript is compiled to plain JavaScript functions by the TypeScript compiler to work across platforms and browsers.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class can include the following:</a:t>
            </a:r>
          </a:p>
          <a:p>
            <a:pPr marL="0" indent="0" algn="just">
              <a:lnSpc>
                <a:spcPct val="130000"/>
              </a:lnSpc>
              <a:spcBef>
                <a:spcPts val="0"/>
              </a:spcBef>
              <a:buNone/>
            </a:pPr>
            <a:endParaRPr lang="en-US" sz="2000" dirty="0"/>
          </a:p>
          <a:p>
            <a:pPr algn="just">
              <a:lnSpc>
                <a:spcPct val="130000"/>
              </a:lnSpc>
              <a:spcBef>
                <a:spcPts val="0"/>
              </a:spcBef>
              <a:buFont typeface="Wingdings" panose="05000000000000000000" pitchFamily="2" charset="2"/>
              <a:buChar char="ü"/>
            </a:pPr>
            <a:r>
              <a:rPr lang="en-US" sz="2000" dirty="0"/>
              <a:t>Constructor</a:t>
            </a:r>
          </a:p>
          <a:p>
            <a:pPr algn="just">
              <a:lnSpc>
                <a:spcPct val="130000"/>
              </a:lnSpc>
              <a:spcBef>
                <a:spcPts val="0"/>
              </a:spcBef>
              <a:buFont typeface="Wingdings" panose="05000000000000000000" pitchFamily="2" charset="2"/>
              <a:buChar char="ü"/>
            </a:pPr>
            <a:r>
              <a:rPr lang="en-US" sz="2000" dirty="0"/>
              <a:t>Properties</a:t>
            </a:r>
          </a:p>
          <a:p>
            <a:pPr algn="just">
              <a:lnSpc>
                <a:spcPct val="130000"/>
              </a:lnSpc>
              <a:spcBef>
                <a:spcPts val="0"/>
              </a:spcBef>
              <a:buFont typeface="Wingdings" panose="05000000000000000000" pitchFamily="2" charset="2"/>
              <a:buChar char="ü"/>
            </a:pPr>
            <a:r>
              <a:rPr lang="en-US" sz="2000" dirty="0"/>
              <a:t>Methods</a:t>
            </a:r>
            <a:endParaRPr lang="en-GB" sz="2000" dirty="0"/>
          </a:p>
        </p:txBody>
      </p:sp>
      <p:sp>
        <p:nvSpPr>
          <p:cNvPr id="4" name="Rectangle 3">
            <a:extLst>
              <a:ext uri="{FF2B5EF4-FFF2-40B4-BE49-F238E27FC236}">
                <a16:creationId xmlns:a16="http://schemas.microsoft.com/office/drawing/2014/main" id="{2B884B26-4DA4-479C-B5B5-8017A9E9E61A}"/>
              </a:ext>
            </a:extLst>
          </p:cNvPr>
          <p:cNvSpPr/>
          <p:nvPr/>
        </p:nvSpPr>
        <p:spPr>
          <a:xfrm>
            <a:off x="5688547" y="2046914"/>
            <a:ext cx="6216650" cy="3693319"/>
          </a:xfrm>
          <a:prstGeom prst="rect">
            <a:avLst/>
          </a:prstGeom>
          <a:solidFill>
            <a:schemeClr val="tx1">
              <a:lumMod val="10000"/>
              <a:lumOff val="90000"/>
            </a:schemeClr>
          </a:solidFill>
          <a:effectLst>
            <a:outerShdw blurRad="50800" dist="38100" dir="2700000" algn="tl" rotWithShape="0">
              <a:prstClr val="black">
                <a:alpha val="40000"/>
              </a:prstClr>
            </a:outerShdw>
          </a:effectLst>
        </p:spPr>
        <p:txBody>
          <a:bodyPr>
            <a:spAutoFit/>
          </a:bodyPr>
          <a:lstStyle/>
          <a:p>
            <a:r>
              <a:rPr lang="en-GB" dirty="0"/>
              <a:t>class Employee {</a:t>
            </a:r>
          </a:p>
          <a:p>
            <a:r>
              <a:rPr lang="en-GB" dirty="0"/>
              <a:t>    </a:t>
            </a:r>
            <a:r>
              <a:rPr lang="en-GB" dirty="0" err="1"/>
              <a:t>empCode</a:t>
            </a:r>
            <a:r>
              <a:rPr lang="en-GB" dirty="0"/>
              <a:t>: number;</a:t>
            </a:r>
          </a:p>
          <a:p>
            <a:r>
              <a:rPr lang="en-GB" dirty="0"/>
              <a:t>    </a:t>
            </a:r>
            <a:r>
              <a:rPr lang="en-GB" dirty="0" err="1"/>
              <a:t>empName</a:t>
            </a:r>
            <a:r>
              <a:rPr lang="en-GB" dirty="0"/>
              <a:t>: string;</a:t>
            </a:r>
          </a:p>
          <a:p>
            <a:endParaRPr lang="en-GB" dirty="0"/>
          </a:p>
          <a:p>
            <a:r>
              <a:rPr lang="en-GB" dirty="0"/>
              <a:t>    constructor(code: number, name: string)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endParaRPr lang="en-GB" dirty="0"/>
          </a:p>
          <a:p>
            <a:r>
              <a:rPr lang="en-GB" dirty="0"/>
              <a:t>    </a:t>
            </a:r>
            <a:r>
              <a:rPr lang="en-GB" dirty="0" err="1"/>
              <a:t>getSalary</a:t>
            </a:r>
            <a:r>
              <a:rPr lang="en-GB" dirty="0"/>
              <a:t>() : number {</a:t>
            </a:r>
          </a:p>
          <a:p>
            <a:r>
              <a:rPr lang="en-GB" dirty="0"/>
              <a:t>        return 10000;</a:t>
            </a:r>
          </a:p>
          <a:p>
            <a:r>
              <a:rPr lang="en-GB" dirty="0"/>
              <a:t>    }</a:t>
            </a:r>
          </a:p>
          <a:p>
            <a:r>
              <a:rPr lang="en-GB" dirty="0"/>
              <a:t>}</a:t>
            </a:r>
          </a:p>
        </p:txBody>
      </p:sp>
    </p:spTree>
    <p:extLst>
      <p:ext uri="{BB962C8B-B14F-4D97-AF65-F5344CB8AC3E}">
        <p14:creationId xmlns:p14="http://schemas.microsoft.com/office/powerpoint/2010/main" val="565644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6475823" cy="574067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TypeScript code we write is in the global scope by default. If we have multiple files in a project, the variables, functions, etc. written in one file are accessible in all the other files.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Export</a:t>
            </a:r>
          </a:p>
          <a:p>
            <a:pPr marL="0" indent="0" algn="just">
              <a:lnSpc>
                <a:spcPct val="130000"/>
              </a:lnSpc>
              <a:spcBef>
                <a:spcPts val="0"/>
              </a:spcBef>
              <a:buNone/>
            </a:pPr>
            <a:r>
              <a:rPr lang="en-US" sz="2000" dirty="0"/>
              <a:t>A module can be defined in a separate .</a:t>
            </a:r>
            <a:r>
              <a:rPr lang="en-US" sz="2000" dirty="0" err="1"/>
              <a:t>ts</a:t>
            </a:r>
            <a:r>
              <a:rPr lang="en-US" sz="2000" dirty="0"/>
              <a:t> file which can contain functions, variables, interfaces and classes. Use the prefix export with all the definitions you want to include in a module and want to access from other modules.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highlight>
                  <a:srgbClr val="FFFF00"/>
                </a:highlight>
              </a:rPr>
              <a:t>This example module </a:t>
            </a:r>
            <a:r>
              <a:rPr lang="en-US" sz="2000" dirty="0"/>
              <a:t>which contains two variables and a class definition. The age variable and the Employee class are prefixed with the export keyword, whereas </a:t>
            </a:r>
            <a:r>
              <a:rPr lang="en-US" sz="2000" dirty="0" err="1"/>
              <a:t>companyName</a:t>
            </a:r>
            <a:r>
              <a:rPr lang="en-US" sz="2000" dirty="0"/>
              <a:t> variable is not. </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Thus, this module which exports the age variable and the Employee class to be used in other modules by importing the Employee module using the import keyword. The </a:t>
            </a:r>
            <a:r>
              <a:rPr lang="en-US" sz="2000" dirty="0" err="1"/>
              <a:t>companyName</a:t>
            </a:r>
            <a:r>
              <a:rPr lang="en-US" sz="2000" dirty="0"/>
              <a:t> variable cannot be accessed outside this Employee module, as it is not exported.</a:t>
            </a:r>
            <a:endParaRPr lang="en-GB" sz="2000" dirty="0"/>
          </a:p>
        </p:txBody>
      </p:sp>
      <p:sp>
        <p:nvSpPr>
          <p:cNvPr id="3" name="Rectangle 2">
            <a:extLst>
              <a:ext uri="{FF2B5EF4-FFF2-40B4-BE49-F238E27FC236}">
                <a16:creationId xmlns:a16="http://schemas.microsoft.com/office/drawing/2014/main" id="{D07C8FA8-1D18-44A7-87C6-811D7AFF6C6F}"/>
              </a:ext>
            </a:extLst>
          </p:cNvPr>
          <p:cNvSpPr/>
          <p:nvPr/>
        </p:nvSpPr>
        <p:spPr>
          <a:xfrm>
            <a:off x="7255489" y="1232682"/>
            <a:ext cx="4916795" cy="424731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GB" dirty="0"/>
              <a:t>export let age : number = 20;</a:t>
            </a:r>
          </a:p>
          <a:p>
            <a:r>
              <a:rPr lang="en-GB" dirty="0"/>
              <a:t>export class Employee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constructor(name: string, code: number)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r>
              <a:rPr lang="en-GB" dirty="0"/>
              <a:t>    </a:t>
            </a:r>
            <a:r>
              <a:rPr lang="en-GB" dirty="0" err="1"/>
              <a:t>displayEmployee</a:t>
            </a:r>
            <a:r>
              <a:rPr lang="en-GB" dirty="0"/>
              <a:t>() {</a:t>
            </a:r>
          </a:p>
          <a:p>
            <a:r>
              <a:rPr lang="en-GB" dirty="0"/>
              <a:t>        console.log ("Employee Code: " + </a:t>
            </a:r>
            <a:r>
              <a:rPr lang="en-GB" dirty="0" err="1"/>
              <a:t>this.empCode</a:t>
            </a:r>
            <a:r>
              <a:rPr lang="en-GB" dirty="0"/>
              <a:t> + ", Employee Name: " + </a:t>
            </a:r>
            <a:r>
              <a:rPr lang="en-GB" dirty="0" err="1"/>
              <a:t>this.empName</a:t>
            </a:r>
            <a:r>
              <a:rPr lang="en-GB" dirty="0"/>
              <a:t> );</a:t>
            </a:r>
          </a:p>
          <a:p>
            <a:r>
              <a:rPr lang="en-GB" dirty="0"/>
              <a:t>    }</a:t>
            </a:r>
          </a:p>
          <a:p>
            <a:r>
              <a:rPr lang="en-GB" dirty="0"/>
              <a:t>}</a:t>
            </a:r>
          </a:p>
          <a:p>
            <a:r>
              <a:rPr lang="en-GB" dirty="0"/>
              <a:t>let </a:t>
            </a:r>
            <a:r>
              <a:rPr lang="en-GB" dirty="0" err="1"/>
              <a:t>companyName:string</a:t>
            </a:r>
            <a:r>
              <a:rPr lang="en-GB" dirty="0"/>
              <a:t> = "XYZ";</a:t>
            </a:r>
          </a:p>
        </p:txBody>
      </p:sp>
    </p:spTree>
    <p:extLst>
      <p:ext uri="{BB962C8B-B14F-4D97-AF65-F5344CB8AC3E}">
        <p14:creationId xmlns:p14="http://schemas.microsoft.com/office/powerpoint/2010/main" val="100824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475576" cy="574067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b="1" dirty="0"/>
              <a:t>Import</a:t>
            </a:r>
          </a:p>
          <a:p>
            <a:pPr marL="0" indent="0" algn="just">
              <a:lnSpc>
                <a:spcPct val="130000"/>
              </a:lnSpc>
              <a:spcBef>
                <a:spcPts val="0"/>
              </a:spcBef>
              <a:buNone/>
            </a:pPr>
            <a:r>
              <a:rPr lang="en-US" sz="2000" dirty="0"/>
              <a:t>A module can be used in another module using an import statement.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highlight>
                  <a:srgbClr val="FFFF00"/>
                </a:highlight>
              </a:rPr>
              <a:t>import { export name } from "file path without extension"</a:t>
            </a:r>
          </a:p>
          <a:p>
            <a:pPr marL="0" indent="0" algn="just">
              <a:lnSpc>
                <a:spcPct val="130000"/>
              </a:lnSpc>
              <a:spcBef>
                <a:spcPts val="0"/>
              </a:spcBef>
              <a:buNone/>
            </a:pPr>
            <a:r>
              <a:rPr lang="en-US" sz="2000" dirty="0"/>
              <a:t> </a:t>
            </a:r>
          </a:p>
          <a:p>
            <a:pPr marL="0" indent="0" algn="just">
              <a:lnSpc>
                <a:spcPct val="130000"/>
              </a:lnSpc>
              <a:spcBef>
                <a:spcPts val="0"/>
              </a:spcBef>
              <a:buNone/>
            </a:pPr>
            <a:r>
              <a:rPr lang="en-US" sz="2000" b="1" dirty="0"/>
              <a:t>Importing a Single export from a Module</a:t>
            </a:r>
          </a:p>
          <a:p>
            <a:pPr marL="0" indent="0" algn="just">
              <a:lnSpc>
                <a:spcPct val="130000"/>
              </a:lnSpc>
              <a:spcBef>
                <a:spcPts val="0"/>
              </a:spcBef>
              <a:buNone/>
            </a:pPr>
            <a:r>
              <a:rPr lang="en-US" sz="2000" dirty="0"/>
              <a:t>import { Employee }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Importing the Entire Module into a Variable</a:t>
            </a:r>
          </a:p>
          <a:p>
            <a:pPr marL="0" indent="0" algn="just">
              <a:lnSpc>
                <a:spcPct val="130000"/>
              </a:lnSpc>
              <a:spcBef>
                <a:spcPts val="0"/>
              </a:spcBef>
              <a:buNone/>
            </a:pPr>
            <a:r>
              <a:rPr lang="en-US" sz="2000" dirty="0"/>
              <a:t>import </a:t>
            </a:r>
            <a:r>
              <a:rPr lang="en-US" sz="2000" dirty="0">
                <a:highlight>
                  <a:srgbClr val="FFFF00"/>
                </a:highlight>
              </a:rPr>
              <a:t>*</a:t>
            </a:r>
            <a:r>
              <a:rPr lang="en-US" sz="2000" dirty="0"/>
              <a:t> as Emp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Renaming an Export from a Module</a:t>
            </a:r>
          </a:p>
          <a:p>
            <a:pPr marL="0" indent="0" algn="just">
              <a:lnSpc>
                <a:spcPct val="130000"/>
              </a:lnSpc>
              <a:spcBef>
                <a:spcPts val="0"/>
              </a:spcBef>
              <a:buNone/>
            </a:pPr>
            <a:r>
              <a:rPr lang="en-US" sz="2000" dirty="0"/>
              <a:t>import { Employee as Associate } from "./Employee"</a:t>
            </a:r>
          </a:p>
        </p:txBody>
      </p:sp>
    </p:spTree>
    <p:extLst>
      <p:ext uri="{BB962C8B-B14F-4D97-AF65-F5344CB8AC3E}">
        <p14:creationId xmlns:p14="http://schemas.microsoft.com/office/powerpoint/2010/main" val="2087686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a:solidFill>
                  <a:schemeClr val="bg1">
                    <a:lumMod val="25000"/>
                  </a:schemeClr>
                </a:solidFill>
              </a:rPr>
              <a:t>Namespace</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1601195"/>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namespace is used for logical grouping of functionalities. A namespace can include interfaces, classes, functions and variables to support a single or a group of related functionalities.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namespace can be created using the namespace keyword followed by the namespace name. All the interfaces, classes etc. can be defined in the curly brackets { }.</a:t>
            </a:r>
            <a:endParaRPr lang="en-GB" sz="2000" dirty="0"/>
          </a:p>
        </p:txBody>
      </p:sp>
      <p:sp>
        <p:nvSpPr>
          <p:cNvPr id="5" name="Rectangle 4">
            <a:extLst>
              <a:ext uri="{FF2B5EF4-FFF2-40B4-BE49-F238E27FC236}">
                <a16:creationId xmlns:a16="http://schemas.microsoft.com/office/drawing/2014/main" id="{52002852-5A2E-476D-9115-9259C20CB481}"/>
              </a:ext>
            </a:extLst>
          </p:cNvPr>
          <p:cNvSpPr/>
          <p:nvPr/>
        </p:nvSpPr>
        <p:spPr>
          <a:xfrm>
            <a:off x="747713" y="2765397"/>
            <a:ext cx="6216650" cy="1200329"/>
          </a:xfrm>
          <a:prstGeom prst="rect">
            <a:avLst/>
          </a:prstGeom>
          <a:ln>
            <a:solidFill>
              <a:srgbClr val="005A9E"/>
            </a:solidFill>
          </a:ln>
        </p:spPr>
        <p:txBody>
          <a:bodyPr>
            <a:spAutoFit/>
          </a:bodyPr>
          <a:lstStyle/>
          <a:p>
            <a:r>
              <a:rPr lang="en-GB" dirty="0"/>
              <a:t>namespace &lt;name&gt;</a:t>
            </a:r>
          </a:p>
          <a:p>
            <a:r>
              <a:rPr lang="en-GB" dirty="0"/>
              <a:t>{</a:t>
            </a:r>
          </a:p>
          <a:p>
            <a:r>
              <a:rPr lang="en-GB" dirty="0"/>
              <a:t>    </a:t>
            </a:r>
          </a:p>
          <a:p>
            <a:r>
              <a:rPr lang="en-GB" dirty="0"/>
              <a:t>}</a:t>
            </a:r>
          </a:p>
        </p:txBody>
      </p:sp>
      <p:sp>
        <p:nvSpPr>
          <p:cNvPr id="6" name="Rectangle 5">
            <a:extLst>
              <a:ext uri="{FF2B5EF4-FFF2-40B4-BE49-F238E27FC236}">
                <a16:creationId xmlns:a16="http://schemas.microsoft.com/office/drawing/2014/main" id="{ED444C2B-BCD2-43AD-90E0-775C84E5F18E}"/>
              </a:ext>
            </a:extLst>
          </p:cNvPr>
          <p:cNvSpPr/>
          <p:nvPr/>
        </p:nvSpPr>
        <p:spPr>
          <a:xfrm>
            <a:off x="747713" y="4141066"/>
            <a:ext cx="10225088" cy="2554545"/>
          </a:xfrm>
          <a:prstGeom prst="rect">
            <a:avLst/>
          </a:prstGeom>
          <a:ln>
            <a:solidFill>
              <a:srgbClr val="005A9E"/>
            </a:solidFill>
          </a:ln>
        </p:spPr>
        <p:txBody>
          <a:bodyPr wrap="square">
            <a:spAutoFit/>
          </a:bodyPr>
          <a:lstStyle/>
          <a:p>
            <a:r>
              <a:rPr lang="en-GB" sz="1600" dirty="0"/>
              <a:t>namespace </a:t>
            </a:r>
            <a:r>
              <a:rPr lang="en-GB" sz="1600" dirty="0" err="1"/>
              <a:t>StringUtility</a:t>
            </a:r>
            <a:r>
              <a:rPr lang="en-GB" sz="1600" dirty="0"/>
              <a:t> {</a:t>
            </a:r>
          </a:p>
          <a:p>
            <a:endParaRPr lang="en-GB" sz="1600" dirty="0"/>
          </a:p>
          <a:p>
            <a:r>
              <a:rPr lang="en-GB" sz="1600" dirty="0"/>
              <a:t>    export function </a:t>
            </a:r>
            <a:r>
              <a:rPr lang="en-GB" sz="1600" dirty="0" err="1"/>
              <a:t>ToCapital</a:t>
            </a:r>
            <a:r>
              <a:rPr lang="en-GB" sz="1600" dirty="0"/>
              <a:t>(str: string): string {</a:t>
            </a:r>
          </a:p>
          <a:p>
            <a:r>
              <a:rPr lang="en-GB" sz="1600" dirty="0"/>
              <a:t>        return </a:t>
            </a:r>
            <a:r>
              <a:rPr lang="en-GB" sz="1600" dirty="0" err="1"/>
              <a:t>str.toUpperCase</a:t>
            </a:r>
            <a:r>
              <a:rPr lang="en-GB" sz="1600" dirty="0"/>
              <a:t>();</a:t>
            </a:r>
          </a:p>
          <a:p>
            <a:r>
              <a:rPr lang="en-GB" sz="1600" dirty="0"/>
              <a:t>    }</a:t>
            </a:r>
          </a:p>
          <a:p>
            <a:endParaRPr lang="en-GB" sz="1600" dirty="0"/>
          </a:p>
          <a:p>
            <a:r>
              <a:rPr lang="en-GB" sz="1600" dirty="0"/>
              <a:t>    export function </a:t>
            </a:r>
            <a:r>
              <a:rPr lang="en-GB" sz="1600" dirty="0" err="1"/>
              <a:t>SubString</a:t>
            </a:r>
            <a:r>
              <a:rPr lang="en-GB" sz="1600" dirty="0"/>
              <a:t>(str: string, from: number, length: number = 0): string {</a:t>
            </a:r>
          </a:p>
          <a:p>
            <a:r>
              <a:rPr lang="en-GB" sz="1600" dirty="0"/>
              <a:t>        return </a:t>
            </a:r>
            <a:r>
              <a:rPr lang="en-GB" sz="1600" dirty="0" err="1"/>
              <a:t>str.substr</a:t>
            </a:r>
            <a:r>
              <a:rPr lang="en-GB" sz="1600" dirty="0"/>
              <a:t>(from, length);</a:t>
            </a:r>
          </a:p>
          <a:p>
            <a:r>
              <a:rPr lang="en-GB" sz="1600" dirty="0"/>
              <a:t>    }</a:t>
            </a:r>
          </a:p>
          <a:p>
            <a:r>
              <a:rPr lang="en-GB" sz="1600" dirty="0"/>
              <a:t>}</a:t>
            </a:r>
          </a:p>
        </p:txBody>
      </p:sp>
    </p:spTree>
    <p:extLst>
      <p:ext uri="{BB962C8B-B14F-4D97-AF65-F5344CB8AC3E}">
        <p14:creationId xmlns:p14="http://schemas.microsoft.com/office/powerpoint/2010/main" val="3351064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397790" cy="646331"/>
          </a:xfrm>
          <a:prstGeom prst="rect">
            <a:avLst/>
          </a:prstGeom>
        </p:spPr>
        <p:txBody>
          <a:bodyPr wrap="none">
            <a:spAutoFit/>
          </a:bodyPr>
          <a:lstStyle/>
          <a:p>
            <a:r>
              <a:rPr lang="en-US" dirty="0"/>
              <a:t>Using Typescript in your project</a:t>
            </a:r>
          </a:p>
          <a:p>
            <a:endParaRPr lang="en-GB" dirty="0"/>
          </a:p>
        </p:txBody>
      </p:sp>
    </p:spTree>
    <p:extLst>
      <p:ext uri="{BB962C8B-B14F-4D97-AF65-F5344CB8AC3E}">
        <p14:creationId xmlns:p14="http://schemas.microsoft.com/office/powerpoint/2010/main" val="1464108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75405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Typescript</a:t>
            </a:r>
          </a:p>
          <a:p>
            <a:pPr marL="342900" lvl="0" indent="-342900" defTabSz="914400">
              <a:lnSpc>
                <a:spcPct val="100000"/>
              </a:lnSpc>
              <a:spcBef>
                <a:spcPts val="600"/>
              </a:spcBef>
              <a:buSzTx/>
              <a:defRPr/>
            </a:pPr>
            <a:r>
              <a:rPr lang="en-GB" sz="1600" dirty="0">
                <a:hlinkClick r:id="rId2"/>
              </a:rPr>
              <a:t>https://www.tutorialsteacher.com/typescript/</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46245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Setup a node.js project using npm</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Modules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Modules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Common JS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Important Modules</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2829621" cy="369332"/>
          </a:xfrm>
          <a:prstGeom prst="rect">
            <a:avLst/>
          </a:prstGeom>
        </p:spPr>
        <p:txBody>
          <a:bodyPr wrap="none">
            <a:spAutoFit/>
          </a:bodyPr>
          <a:lstStyle/>
          <a:p>
            <a:r>
              <a:rPr lang="en-US" b="1" dirty="0">
                <a:solidFill>
                  <a:srgbClr val="7030A0"/>
                </a:solidFill>
              </a:rPr>
              <a:t>Module 3: Node.js Modules</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0" y="0"/>
            <a:ext cx="12436475" cy="6994525"/>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4331" y="962416"/>
            <a:ext cx="2715519" cy="2715519"/>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058" y="1083847"/>
            <a:ext cx="2374653" cy="2374653"/>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p:txBody>
          <a:bodyPr>
            <a:normAutofit/>
          </a:bodyPr>
          <a:lstStyle/>
          <a:p>
            <a:r>
              <a:rPr lang="en-US" sz="3060" b="1" dirty="0">
                <a:solidFill>
                  <a:schemeClr val="bg1"/>
                </a:solidFill>
              </a:rPr>
              <a:t>Official Blog</a:t>
            </a:r>
          </a:p>
          <a:p>
            <a:endParaRPr lang="en-US" sz="1428" b="1" dirty="0">
              <a:solidFill>
                <a:schemeClr val="bg1"/>
              </a:solidFill>
            </a:endParaRPr>
          </a:p>
          <a:p>
            <a:r>
              <a:rPr lang="en-US" sz="2448" b="1" dirty="0">
                <a:solidFill>
                  <a:srgbClr val="FFC000"/>
                </a:solidFill>
              </a:rPr>
              <a:t>dev.office.com/blogs</a:t>
            </a: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a:t>
            </a:r>
            <a:r>
              <a:rPr lang="en-US" sz="2448" b="1" dirty="0" err="1">
                <a:solidFill>
                  <a:srgbClr val="FFC000"/>
                </a:solidFill>
              </a:rPr>
              <a:t>OfficeDevPnP</a:t>
            </a:r>
            <a:endParaRPr lang="en-US" sz="2448" b="1" dirty="0">
              <a:solidFill>
                <a:srgbClr val="FFC000"/>
              </a:solidFill>
            </a:endParaRP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6">
            <a:extLst>
              <a:ext uri="{BEBA8EAE-BF5A-486C-A8C5-ECC9F3942E4B}">
                <a14:imgProps xmlns:a14="http://schemas.microsoft.com/office/drawing/2010/main">
                  <a14:imgLayer r:embed="rId7">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336" y="1481574"/>
            <a:ext cx="2151479" cy="17441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025" y="4217398"/>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436" y="4217398"/>
            <a:ext cx="224337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895" y="4320371"/>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Module in Node.js is a simple or complex functionality organized in single or multiple JavaScript files which can be reused throughout the Node.js application.</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Each module in Node.js has its own context, so it cannot interfere with other modules or pollute global scope. Also, each module can be placed in a separate .</a:t>
            </a:r>
            <a:r>
              <a:rPr lang="en-US" sz="2400" dirty="0" err="1"/>
              <a:t>js</a:t>
            </a:r>
            <a:r>
              <a:rPr lang="en-US" sz="2400" dirty="0"/>
              <a:t> file</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Node.js includes three types of modules:</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Core Modules</a:t>
            </a:r>
          </a:p>
          <a:p>
            <a:pPr lvl="1">
              <a:lnSpc>
                <a:spcPct val="130000"/>
              </a:lnSpc>
              <a:spcBef>
                <a:spcPts val="0"/>
              </a:spcBef>
              <a:buFont typeface="Wingdings" panose="05000000000000000000" pitchFamily="2" charset="2"/>
              <a:buChar char="§"/>
            </a:pPr>
            <a:r>
              <a:rPr lang="en-US" sz="1992" dirty="0"/>
              <a:t>Local Modules</a:t>
            </a:r>
          </a:p>
          <a:p>
            <a:pPr lvl="1">
              <a:lnSpc>
                <a:spcPct val="130000"/>
              </a:lnSpc>
              <a:spcBef>
                <a:spcPts val="0"/>
              </a:spcBef>
              <a:buFont typeface="Wingdings" panose="05000000000000000000" pitchFamily="2" charset="2"/>
              <a:buChar char="§"/>
            </a:pPr>
            <a:r>
              <a:rPr lang="en-US" sz="1992" dirty="0"/>
              <a:t>Third Party Modules</a:t>
            </a:r>
            <a:r>
              <a:rPr lang="en-US" sz="2400" dirty="0"/>
              <a:t> </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Node.js Core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065805"/>
            <a:ext cx="11375536" cy="1505117"/>
          </a:xfrm>
          <a:prstGeom prst="rect">
            <a:avLst/>
          </a:prstGeom>
        </p:spPr>
        <p:txBody>
          <a:bodyPr>
            <a:normAutofit fontScale="70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Node.js is a lightweight framework. The core modules include bare minimum functionalities of Node.js. These core modules are compiled into its binary distribution and load automatically when Node.js process starts. However, you need to import the core module first in order to use it in your application.</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The following table lists some of the important core modules in Node.js.</a:t>
            </a:r>
            <a:endParaRPr lang="en-GB" dirty="0"/>
          </a:p>
        </p:txBody>
      </p:sp>
      <p:graphicFrame>
        <p:nvGraphicFramePr>
          <p:cNvPr id="5" name="Table 4">
            <a:extLst>
              <a:ext uri="{FF2B5EF4-FFF2-40B4-BE49-F238E27FC236}">
                <a16:creationId xmlns:a16="http://schemas.microsoft.com/office/drawing/2014/main" id="{54EDEE66-5F69-4203-9785-1CB2CD903B3E}"/>
              </a:ext>
            </a:extLst>
          </p:cNvPr>
          <p:cNvGraphicFramePr>
            <a:graphicFrameLocks noGrp="1"/>
          </p:cNvGraphicFramePr>
          <p:nvPr>
            <p:extLst>
              <p:ext uri="{D42A27DB-BD31-4B8C-83A1-F6EECF244321}">
                <p14:modId xmlns:p14="http://schemas.microsoft.com/office/powerpoint/2010/main" val="987022234"/>
              </p:ext>
            </p:extLst>
          </p:nvPr>
        </p:nvGraphicFramePr>
        <p:xfrm>
          <a:off x="529661" y="2781645"/>
          <a:ext cx="11157098" cy="2741704"/>
        </p:xfrm>
        <a:graphic>
          <a:graphicData uri="http://schemas.openxmlformats.org/drawingml/2006/table">
            <a:tbl>
              <a:tblPr/>
              <a:tblGrid>
                <a:gridCol w="5578549">
                  <a:extLst>
                    <a:ext uri="{9D8B030D-6E8A-4147-A177-3AD203B41FA5}">
                      <a16:colId xmlns:a16="http://schemas.microsoft.com/office/drawing/2014/main" val="1151335793"/>
                    </a:ext>
                  </a:extLst>
                </a:gridCol>
                <a:gridCol w="5578549">
                  <a:extLst>
                    <a:ext uri="{9D8B030D-6E8A-4147-A177-3AD203B41FA5}">
                      <a16:colId xmlns:a16="http://schemas.microsoft.com/office/drawing/2014/main" val="3549124241"/>
                    </a:ext>
                  </a:extLst>
                </a:gridCol>
              </a:tblGrid>
              <a:tr h="271958">
                <a:tc>
                  <a:txBody>
                    <a:bodyPr/>
                    <a:lstStyle/>
                    <a:p>
                      <a:pPr algn="l" fontAlgn="b"/>
                      <a:r>
                        <a:rPr lang="en-GB" sz="1500" b="0">
                          <a:solidFill>
                            <a:srgbClr val="FFFFFF"/>
                          </a:solidFill>
                          <a:effectLst/>
                        </a:rPr>
                        <a:t>Core Module</a:t>
                      </a:r>
                    </a:p>
                  </a:txBody>
                  <a:tcPr marL="75185" marR="75185" marT="37592" marB="37592" anchor="b">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63A9E0"/>
                    </a:solidFill>
                  </a:tcPr>
                </a:tc>
                <a:tc>
                  <a:txBody>
                    <a:bodyPr/>
                    <a:lstStyle/>
                    <a:p>
                      <a:pPr algn="l" fontAlgn="b"/>
                      <a:r>
                        <a:rPr lang="en-GB" sz="1500" b="0" dirty="0">
                          <a:solidFill>
                            <a:srgbClr val="FFFFFF"/>
                          </a:solidFill>
                          <a:effectLst/>
                        </a:rPr>
                        <a:t>Description</a:t>
                      </a:r>
                    </a:p>
                  </a:txBody>
                  <a:tcPr marL="75185" marR="75185" marT="37592" marB="37592" anchor="b">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63A9E0"/>
                    </a:solidFill>
                  </a:tcPr>
                </a:tc>
                <a:extLst>
                  <a:ext uri="{0D108BD9-81ED-4DB2-BD59-A6C34878D82A}">
                    <a16:rowId xmlns:a16="http://schemas.microsoft.com/office/drawing/2014/main" val="411463103"/>
                  </a:ext>
                </a:extLst>
              </a:tr>
              <a:tr h="476609">
                <a:tc>
                  <a:txBody>
                    <a:bodyPr/>
                    <a:lstStyle/>
                    <a:p>
                      <a:pPr fontAlgn="t"/>
                      <a:r>
                        <a:rPr lang="en-GB" sz="1500" u="none" strike="noStrike">
                          <a:solidFill>
                            <a:srgbClr val="007BFF"/>
                          </a:solidFill>
                          <a:effectLst/>
                          <a:hlinkClick r:id="rId2"/>
                        </a:rPr>
                        <a:t>http</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US" sz="1500">
                          <a:solidFill>
                            <a:srgbClr val="414141"/>
                          </a:solidFill>
                          <a:effectLst/>
                        </a:rPr>
                        <a:t>http module includes classes, methods and events to create Node.js http server.</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317401728"/>
                  </a:ext>
                </a:extLst>
              </a:tr>
              <a:tr h="302605">
                <a:tc>
                  <a:txBody>
                    <a:bodyPr/>
                    <a:lstStyle/>
                    <a:p>
                      <a:pPr fontAlgn="t"/>
                      <a:r>
                        <a:rPr lang="en-GB" sz="1500" u="none" strike="noStrike">
                          <a:solidFill>
                            <a:srgbClr val="007BFF"/>
                          </a:solidFill>
                          <a:effectLst/>
                          <a:hlinkClick r:id="rId3"/>
                        </a:rPr>
                        <a:t>url</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sz="1500">
                          <a:solidFill>
                            <a:srgbClr val="414141"/>
                          </a:solidFill>
                          <a:effectLst/>
                        </a:rPr>
                        <a:t>url module includes methods for URL resolution and parsing.</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2474492830"/>
                  </a:ext>
                </a:extLst>
              </a:tr>
              <a:tr h="432656">
                <a:tc>
                  <a:txBody>
                    <a:bodyPr/>
                    <a:lstStyle/>
                    <a:p>
                      <a:pPr fontAlgn="t"/>
                      <a:r>
                        <a:rPr lang="en-GB" sz="1500" u="none" strike="noStrike">
                          <a:solidFill>
                            <a:srgbClr val="007BFF"/>
                          </a:solidFill>
                          <a:effectLst/>
                          <a:hlinkClick r:id="rId4"/>
                        </a:rPr>
                        <a:t>querystring</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US" sz="1500">
                          <a:solidFill>
                            <a:srgbClr val="414141"/>
                          </a:solidFill>
                          <a:effectLst/>
                        </a:rPr>
                        <a:t>querystring module includes methods to deal with query string.</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769671981"/>
                  </a:ext>
                </a:extLst>
              </a:tr>
              <a:tr h="302605">
                <a:tc>
                  <a:txBody>
                    <a:bodyPr/>
                    <a:lstStyle/>
                    <a:p>
                      <a:pPr fontAlgn="t"/>
                      <a:r>
                        <a:rPr lang="en-GB" sz="1500" u="none" strike="noStrike">
                          <a:solidFill>
                            <a:srgbClr val="007BFF"/>
                          </a:solidFill>
                          <a:effectLst/>
                          <a:hlinkClick r:id="rId5"/>
                        </a:rPr>
                        <a:t>path</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sz="1500">
                          <a:solidFill>
                            <a:srgbClr val="414141"/>
                          </a:solidFill>
                          <a:effectLst/>
                        </a:rPr>
                        <a:t>path module includes methods to deal with file paths.</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4265785830"/>
                  </a:ext>
                </a:extLst>
              </a:tr>
              <a:tr h="432656">
                <a:tc>
                  <a:txBody>
                    <a:bodyPr/>
                    <a:lstStyle/>
                    <a:p>
                      <a:pPr fontAlgn="t"/>
                      <a:r>
                        <a:rPr lang="en-GB" sz="1500" u="none" strike="noStrike">
                          <a:solidFill>
                            <a:srgbClr val="007BFF"/>
                          </a:solidFill>
                          <a:effectLst/>
                          <a:hlinkClick r:id="rId6"/>
                        </a:rPr>
                        <a:t>fs</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US" sz="1500">
                          <a:solidFill>
                            <a:srgbClr val="414141"/>
                          </a:solidFill>
                          <a:effectLst/>
                        </a:rPr>
                        <a:t>fs module includes classes, methods, and events to work with file I/O.</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990863448"/>
                  </a:ext>
                </a:extLst>
              </a:tr>
              <a:tr h="432656">
                <a:tc>
                  <a:txBody>
                    <a:bodyPr/>
                    <a:lstStyle/>
                    <a:p>
                      <a:pPr fontAlgn="t"/>
                      <a:r>
                        <a:rPr lang="en-GB" sz="1500" u="none" strike="noStrike" dirty="0" err="1">
                          <a:solidFill>
                            <a:srgbClr val="007BFF"/>
                          </a:solidFill>
                          <a:effectLst/>
                          <a:hlinkClick r:id="rId7"/>
                        </a:rPr>
                        <a:t>util</a:t>
                      </a:r>
                      <a:endParaRPr lang="en-GB" sz="1500" dirty="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sz="1500" dirty="0" err="1">
                          <a:solidFill>
                            <a:srgbClr val="414141"/>
                          </a:solidFill>
                          <a:effectLst/>
                        </a:rPr>
                        <a:t>util</a:t>
                      </a:r>
                      <a:r>
                        <a:rPr lang="en-US" sz="1500" dirty="0">
                          <a:solidFill>
                            <a:srgbClr val="414141"/>
                          </a:solidFill>
                          <a:effectLst/>
                        </a:rPr>
                        <a:t> module includes utility functions useful for programmers.</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4066027907"/>
                  </a:ext>
                </a:extLst>
              </a:tr>
            </a:tbl>
          </a:graphicData>
        </a:graphic>
      </p:graphicFrame>
      <p:sp>
        <p:nvSpPr>
          <p:cNvPr id="3" name="Rectangle 2">
            <a:extLst>
              <a:ext uri="{FF2B5EF4-FFF2-40B4-BE49-F238E27FC236}">
                <a16:creationId xmlns:a16="http://schemas.microsoft.com/office/drawing/2014/main" id="{3F625634-7DC9-43AF-BCB3-BA5F91645A77}"/>
              </a:ext>
            </a:extLst>
          </p:cNvPr>
          <p:cNvSpPr/>
          <p:nvPr/>
        </p:nvSpPr>
        <p:spPr>
          <a:xfrm>
            <a:off x="529661" y="5723745"/>
            <a:ext cx="3828484" cy="1477328"/>
          </a:xfrm>
          <a:prstGeom prst="rect">
            <a:avLst/>
          </a:prstGeom>
        </p:spPr>
        <p:txBody>
          <a:bodyPr wrap="none">
            <a:spAutoFit/>
          </a:bodyPr>
          <a:lstStyle/>
          <a:p>
            <a:r>
              <a:rPr lang="en-US" dirty="0">
                <a:solidFill>
                  <a:srgbClr val="000000"/>
                </a:solidFill>
                <a:latin typeface="SFMono-Regular"/>
              </a:rPr>
              <a:t>var module = require('</a:t>
            </a:r>
            <a:r>
              <a:rPr lang="en-US" dirty="0" err="1">
                <a:solidFill>
                  <a:srgbClr val="000000"/>
                </a:solidFill>
                <a:latin typeface="SFMono-Regular"/>
              </a:rPr>
              <a:t>module_name</a:t>
            </a:r>
            <a:r>
              <a:rPr lang="en-US" dirty="0">
                <a:solidFill>
                  <a:srgbClr val="000000"/>
                </a:solidFill>
                <a:latin typeface="SFMono-Regular"/>
              </a:rPr>
              <a:t>’);</a:t>
            </a:r>
          </a:p>
          <a:p>
            <a:endParaRPr lang="en-US" dirty="0">
              <a:solidFill>
                <a:srgbClr val="000000"/>
              </a:solidFill>
              <a:latin typeface="SFMono-Regular"/>
            </a:endParaRPr>
          </a:p>
          <a:p>
            <a:r>
              <a:rPr lang="en-GB" i="1" dirty="0">
                <a:solidFill>
                  <a:schemeClr val="accent2">
                    <a:lumMod val="75000"/>
                  </a:schemeClr>
                </a:solidFill>
              </a:rPr>
              <a:t>Example : var http = require('http’);</a:t>
            </a:r>
          </a:p>
          <a:p>
            <a:r>
              <a:rPr lang="en-GB" dirty="0" err="1">
                <a:solidFill>
                  <a:schemeClr val="accent2">
                    <a:lumMod val="75000"/>
                  </a:schemeClr>
                </a:solidFill>
              </a:rPr>
              <a:t>const</a:t>
            </a:r>
            <a:r>
              <a:rPr lang="en-GB" dirty="0">
                <a:solidFill>
                  <a:schemeClr val="accent2">
                    <a:lumMod val="75000"/>
                  </a:schemeClr>
                </a:solidFill>
              </a:rPr>
              <a:t> fs = require("fs");</a:t>
            </a:r>
          </a:p>
          <a:p>
            <a:endParaRPr lang="en-GB" i="1" dirty="0">
              <a:solidFill>
                <a:schemeClr val="accent2">
                  <a:lumMod val="75000"/>
                </a:schemeClr>
              </a:solidFill>
            </a:endParaRPr>
          </a:p>
        </p:txBody>
      </p:sp>
    </p:spTree>
    <p:extLst>
      <p:ext uri="{BB962C8B-B14F-4D97-AF65-F5344CB8AC3E}">
        <p14:creationId xmlns:p14="http://schemas.microsoft.com/office/powerpoint/2010/main" val="178554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Node.js Local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065806"/>
            <a:ext cx="11375536" cy="1494167"/>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400" dirty="0"/>
              <a:t>Local modules are modules created locally in your Node.js application. These modules include different functionalities of your application in separate files and folders. </a:t>
            </a:r>
          </a:p>
          <a:p>
            <a:pPr algn="just">
              <a:lnSpc>
                <a:spcPct val="130000"/>
              </a:lnSpc>
              <a:spcBef>
                <a:spcPts val="0"/>
              </a:spcBef>
              <a:buFont typeface="Wingdings" panose="05000000000000000000" pitchFamily="2" charset="2"/>
              <a:buChar char="ü"/>
            </a:pPr>
            <a:r>
              <a:rPr lang="en-US" sz="2400" dirty="0"/>
              <a:t>You can also package it and distribute it via NPM, so that Node.js community can use it.</a:t>
            </a:r>
          </a:p>
          <a:p>
            <a:pPr algn="just">
              <a:lnSpc>
                <a:spcPct val="130000"/>
              </a:lnSpc>
              <a:spcBef>
                <a:spcPts val="0"/>
              </a:spcBef>
              <a:buFont typeface="Wingdings" panose="05000000000000000000" pitchFamily="2" charset="2"/>
              <a:buChar char="ü"/>
            </a:pPr>
            <a:r>
              <a:rPr lang="en-US" sz="2400" dirty="0"/>
              <a:t>Use </a:t>
            </a:r>
            <a:r>
              <a:rPr lang="en-US" sz="2400" dirty="0" err="1"/>
              <a:t>module.exports</a:t>
            </a:r>
            <a:r>
              <a:rPr lang="en-US" sz="2400" dirty="0"/>
              <a:t> or exports to expose a function, object or variable as a module in Node.js.</a:t>
            </a:r>
          </a:p>
          <a:p>
            <a:pPr marL="0" indent="0" algn="just">
              <a:lnSpc>
                <a:spcPct val="130000"/>
              </a:lnSpc>
              <a:spcBef>
                <a:spcPts val="0"/>
              </a:spcBef>
              <a:buNone/>
            </a:pPr>
            <a:endParaRPr lang="en-GB" dirty="0"/>
          </a:p>
        </p:txBody>
      </p:sp>
      <p:sp>
        <p:nvSpPr>
          <p:cNvPr id="7" name="Rectangle 6">
            <a:extLst>
              <a:ext uri="{FF2B5EF4-FFF2-40B4-BE49-F238E27FC236}">
                <a16:creationId xmlns:a16="http://schemas.microsoft.com/office/drawing/2014/main" id="{9D45D23D-65FE-4647-8364-274830B3E678}"/>
              </a:ext>
            </a:extLst>
          </p:cNvPr>
          <p:cNvSpPr/>
          <p:nvPr/>
        </p:nvSpPr>
        <p:spPr>
          <a:xfrm>
            <a:off x="976313" y="3154017"/>
            <a:ext cx="6216650" cy="923330"/>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r>
              <a:rPr lang="en-US" dirty="0" err="1"/>
              <a:t>exports.myDateTime</a:t>
            </a:r>
            <a:r>
              <a:rPr lang="en-US" dirty="0"/>
              <a:t> = function () {</a:t>
            </a:r>
          </a:p>
          <a:p>
            <a:r>
              <a:rPr lang="en-US" dirty="0"/>
              <a:t>  return Date();</a:t>
            </a:r>
          </a:p>
          <a:p>
            <a:r>
              <a:rPr lang="en-US" dirty="0"/>
              <a:t>};</a:t>
            </a:r>
          </a:p>
        </p:txBody>
      </p:sp>
      <p:sp>
        <p:nvSpPr>
          <p:cNvPr id="8" name="Rectangle 7">
            <a:extLst>
              <a:ext uri="{FF2B5EF4-FFF2-40B4-BE49-F238E27FC236}">
                <a16:creationId xmlns:a16="http://schemas.microsoft.com/office/drawing/2014/main" id="{A653EF2E-9C60-4171-B137-1C85D463AF20}"/>
              </a:ext>
            </a:extLst>
          </p:cNvPr>
          <p:cNvSpPr/>
          <p:nvPr/>
        </p:nvSpPr>
        <p:spPr>
          <a:xfrm>
            <a:off x="976313" y="4220817"/>
            <a:ext cx="6216650" cy="2031325"/>
          </a:xfrm>
          <a:prstGeom prst="rect">
            <a:avLst/>
          </a:prstGeom>
          <a:solidFill>
            <a:schemeClr val="bg1">
              <a:lumMod val="95000"/>
            </a:schemeClr>
          </a:solidFill>
          <a:effectLst>
            <a:outerShdw blurRad="50800" dist="38100" dir="5400000" algn="t" rotWithShape="0">
              <a:prstClr val="black">
                <a:alpha val="40000"/>
              </a:prstClr>
            </a:outerShdw>
          </a:effectLst>
        </p:spPr>
        <p:txBody>
          <a:bodyPr>
            <a:spAutoFit/>
          </a:bodyPr>
          <a:lstStyle/>
          <a:p>
            <a:r>
              <a:rPr lang="en-GB" dirty="0"/>
              <a:t>var module2 = {</a:t>
            </a:r>
          </a:p>
          <a:p>
            <a:r>
              <a:rPr lang="en-GB" dirty="0"/>
              <a:t>    </a:t>
            </a:r>
            <a:r>
              <a:rPr lang="en-GB" dirty="0" err="1"/>
              <a:t>getDate</a:t>
            </a:r>
            <a:r>
              <a:rPr lang="en-GB" dirty="0"/>
              <a:t>: function() {</a:t>
            </a:r>
          </a:p>
          <a:p>
            <a:r>
              <a:rPr lang="en-GB" dirty="0"/>
              <a:t>        console.log(Date());</a:t>
            </a:r>
          </a:p>
          <a:p>
            <a:r>
              <a:rPr lang="en-GB" dirty="0"/>
              <a:t>        return "Success";</a:t>
            </a:r>
          </a:p>
          <a:p>
            <a:r>
              <a:rPr lang="en-GB" dirty="0"/>
              <a:t>    }</a:t>
            </a:r>
          </a:p>
          <a:p>
            <a:r>
              <a:rPr lang="en-GB" dirty="0"/>
              <a:t>}</a:t>
            </a:r>
          </a:p>
          <a:p>
            <a:r>
              <a:rPr lang="en-GB" dirty="0" err="1"/>
              <a:t>module.exports</a:t>
            </a:r>
            <a:r>
              <a:rPr lang="en-GB" dirty="0"/>
              <a:t> = module2;</a:t>
            </a:r>
          </a:p>
        </p:txBody>
      </p:sp>
      <p:sp>
        <p:nvSpPr>
          <p:cNvPr id="9" name="Rectangle 8">
            <a:extLst>
              <a:ext uri="{FF2B5EF4-FFF2-40B4-BE49-F238E27FC236}">
                <a16:creationId xmlns:a16="http://schemas.microsoft.com/office/drawing/2014/main" id="{1CB00884-CB66-446B-97F3-4DB7AD3E857C}"/>
              </a:ext>
            </a:extLst>
          </p:cNvPr>
          <p:cNvSpPr/>
          <p:nvPr/>
        </p:nvSpPr>
        <p:spPr>
          <a:xfrm>
            <a:off x="7814436" y="4767570"/>
            <a:ext cx="4523339" cy="64633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dt</a:t>
            </a:r>
            <a:r>
              <a:rPr lang="en-US" dirty="0">
                <a:solidFill>
                  <a:srgbClr val="D4D4D4"/>
                </a:solidFill>
                <a:latin typeface="Consolas" panose="020B0609020204030204" pitchFamily="49" charset="0"/>
              </a:rPr>
              <a:t> = </a:t>
            </a:r>
            <a:r>
              <a:rPr lang="en-US" dirty="0">
                <a:solidFill>
                  <a:srgbClr val="DCDCAA"/>
                </a:solidFill>
                <a:latin typeface="Consolas" panose="020B0609020204030204" pitchFamily="49" charset="0"/>
              </a:rPr>
              <a:t>require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firstmodule</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dt2</a:t>
            </a:r>
            <a:r>
              <a:rPr lang="en-US" dirty="0">
                <a:solidFill>
                  <a:srgbClr val="D4D4D4"/>
                </a:solidFill>
                <a:latin typeface="Consolas" panose="020B0609020204030204" pitchFamily="49" charset="0"/>
              </a:rPr>
              <a:t> = </a:t>
            </a:r>
            <a:r>
              <a:rPr lang="en-US" dirty="0">
                <a:solidFill>
                  <a:srgbClr val="DCDCAA"/>
                </a:solidFill>
                <a:latin typeface="Consolas" panose="020B0609020204030204" pitchFamily="49" charset="0"/>
              </a:rPr>
              <a:t>require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seconfile</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29C7C3A0-C153-479A-A436-5BC5F9084ADE}"/>
              </a:ext>
            </a:extLst>
          </p:cNvPr>
          <p:cNvSpPr txBox="1"/>
          <p:nvPr/>
        </p:nvSpPr>
        <p:spPr>
          <a:xfrm>
            <a:off x="8998226" y="4077347"/>
            <a:ext cx="821059" cy="369332"/>
          </a:xfrm>
          <a:prstGeom prst="rect">
            <a:avLst/>
          </a:prstGeom>
          <a:noFill/>
        </p:spPr>
        <p:txBody>
          <a:bodyPr wrap="none" rtlCol="0">
            <a:spAutoFit/>
          </a:bodyPr>
          <a:lstStyle/>
          <a:p>
            <a:r>
              <a:rPr lang="en-GB" b="1" dirty="0"/>
              <a:t>Calling</a:t>
            </a:r>
          </a:p>
        </p:txBody>
      </p:sp>
    </p:spTree>
    <p:extLst>
      <p:ext uri="{BB962C8B-B14F-4D97-AF65-F5344CB8AC3E}">
        <p14:creationId xmlns:p14="http://schemas.microsoft.com/office/powerpoint/2010/main" val="3157535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066498" cy="369332"/>
          </a:xfrm>
          <a:prstGeom prst="rect">
            <a:avLst/>
          </a:prstGeom>
        </p:spPr>
        <p:txBody>
          <a:bodyPr wrap="none">
            <a:spAutoFit/>
          </a:bodyPr>
          <a:lstStyle/>
          <a:p>
            <a:r>
              <a:rPr lang="en-US" dirty="0"/>
              <a:t>Creating &amp; Running Your node Project</a:t>
            </a:r>
            <a:endParaRPr lang="en-GB" dirty="0"/>
          </a:p>
        </p:txBody>
      </p:sp>
      <p:sp>
        <p:nvSpPr>
          <p:cNvPr id="3" name="Rectangle 2">
            <a:extLst>
              <a:ext uri="{FF2B5EF4-FFF2-40B4-BE49-F238E27FC236}">
                <a16:creationId xmlns:a16="http://schemas.microsoft.com/office/drawing/2014/main" id="{DA65BEE7-F5C1-47EE-B7BC-2C5294336789}"/>
              </a:ext>
            </a:extLst>
          </p:cNvPr>
          <p:cNvSpPr/>
          <p:nvPr/>
        </p:nvSpPr>
        <p:spPr>
          <a:xfrm>
            <a:off x="6944139" y="994351"/>
            <a:ext cx="4691270" cy="2585323"/>
          </a:xfrm>
          <a:prstGeom prst="rect">
            <a:avLst/>
          </a:prstGeom>
        </p:spPr>
        <p:txBody>
          <a:bodyPr wrap="square">
            <a:spAutoFit/>
          </a:bodyPr>
          <a:lstStyle/>
          <a:p>
            <a:r>
              <a:rPr lang="en-US" dirty="0">
                <a:solidFill>
                  <a:schemeClr val="tx2"/>
                </a:solidFill>
                <a:latin typeface="Roboto"/>
              </a:rPr>
              <a:t>You'll learn </a:t>
            </a:r>
          </a:p>
          <a:p>
            <a:pPr marL="342900" indent="-342900">
              <a:buAutoNum type="arabicParenR"/>
            </a:pPr>
            <a:r>
              <a:rPr lang="en-US" dirty="0">
                <a:solidFill>
                  <a:schemeClr val="tx2"/>
                </a:solidFill>
                <a:latin typeface="Roboto"/>
              </a:rPr>
              <a:t>What is the use of npm </a:t>
            </a:r>
            <a:r>
              <a:rPr lang="en-US" dirty="0" err="1">
                <a:solidFill>
                  <a:schemeClr val="tx2"/>
                </a:solidFill>
                <a:latin typeface="Roboto"/>
              </a:rPr>
              <a:t>init</a:t>
            </a:r>
            <a:r>
              <a:rPr lang="en-US" dirty="0">
                <a:solidFill>
                  <a:schemeClr val="tx2"/>
                </a:solidFill>
                <a:latin typeface="Roboto"/>
              </a:rPr>
              <a:t> </a:t>
            </a:r>
          </a:p>
          <a:p>
            <a:pPr marL="342900" indent="-342900">
              <a:buAutoNum type="arabicParenR"/>
            </a:pPr>
            <a:r>
              <a:rPr lang="en-US" dirty="0">
                <a:solidFill>
                  <a:schemeClr val="tx2"/>
                </a:solidFill>
                <a:latin typeface="Roboto"/>
              </a:rPr>
              <a:t>How to install any npm package on your project </a:t>
            </a:r>
          </a:p>
          <a:p>
            <a:pPr marL="342900" indent="-342900">
              <a:buAutoNum type="arabicParenR"/>
            </a:pPr>
            <a:r>
              <a:rPr lang="en-US" dirty="0">
                <a:solidFill>
                  <a:schemeClr val="tx2"/>
                </a:solidFill>
                <a:latin typeface="Roboto"/>
              </a:rPr>
              <a:t>How to generate </a:t>
            </a:r>
            <a:r>
              <a:rPr lang="en-US" dirty="0" err="1">
                <a:solidFill>
                  <a:schemeClr val="tx2"/>
                </a:solidFill>
                <a:latin typeface="Roboto"/>
              </a:rPr>
              <a:t>package.json</a:t>
            </a:r>
            <a:r>
              <a:rPr lang="en-US" dirty="0">
                <a:solidFill>
                  <a:schemeClr val="tx2"/>
                </a:solidFill>
                <a:latin typeface="Roboto"/>
              </a:rPr>
              <a:t> file </a:t>
            </a:r>
          </a:p>
          <a:p>
            <a:pPr marL="342900" indent="-342900">
              <a:buAutoNum type="arabicParenR"/>
            </a:pPr>
            <a:r>
              <a:rPr lang="en-US" dirty="0">
                <a:solidFill>
                  <a:schemeClr val="tx2"/>
                </a:solidFill>
                <a:latin typeface="Roboto"/>
              </a:rPr>
              <a:t>How to execute the node </a:t>
            </a:r>
            <a:r>
              <a:rPr lang="en-US" dirty="0" err="1">
                <a:solidFill>
                  <a:schemeClr val="tx2"/>
                </a:solidFill>
                <a:latin typeface="Roboto"/>
              </a:rPr>
              <a:t>js</a:t>
            </a:r>
            <a:r>
              <a:rPr lang="en-US" dirty="0">
                <a:solidFill>
                  <a:schemeClr val="tx2"/>
                </a:solidFill>
                <a:latin typeface="Roboto"/>
              </a:rPr>
              <a:t> project </a:t>
            </a:r>
          </a:p>
          <a:p>
            <a:pPr marL="342900" indent="-342900">
              <a:buAutoNum type="arabicParenR"/>
            </a:pPr>
            <a:r>
              <a:rPr lang="en-US" dirty="0">
                <a:solidFill>
                  <a:schemeClr val="tx2"/>
                </a:solidFill>
                <a:latin typeface="Roboto"/>
              </a:rPr>
              <a:t>How to add modules</a:t>
            </a:r>
            <a:r>
              <a:rPr lang="en-GB" dirty="0">
                <a:solidFill>
                  <a:schemeClr val="tx2"/>
                </a:solidFill>
                <a:latin typeface="Roboto"/>
              </a:rPr>
              <a:t>?</a:t>
            </a:r>
          </a:p>
          <a:p>
            <a:pPr marL="342900" indent="-342900">
              <a:buAutoNum type="arabicParenR"/>
            </a:pPr>
            <a:r>
              <a:rPr lang="en-GB" dirty="0">
                <a:solidFill>
                  <a:schemeClr val="tx2"/>
                </a:solidFill>
                <a:latin typeface="Roboto"/>
              </a:rPr>
              <a:t>How to export and import modules?</a:t>
            </a:r>
          </a:p>
          <a:p>
            <a:pPr marL="342900" indent="-342900">
              <a:buAutoNum type="arabicParenR"/>
            </a:pPr>
            <a:r>
              <a:rPr lang="en-GB" dirty="0">
                <a:solidFill>
                  <a:schemeClr val="tx2"/>
                </a:solidFill>
                <a:latin typeface="Roboto"/>
              </a:rPr>
              <a:t>How to start using npm start command?</a:t>
            </a:r>
            <a:endParaRPr lang="en-US" dirty="0">
              <a:solidFill>
                <a:schemeClr val="tx2"/>
              </a:solidFill>
              <a:latin typeface="Roboto"/>
            </a:endParaRPr>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46245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TypeScript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TypeScript in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Variables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Functions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Interfaces and Classes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Modules and Namespaces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3"/>
            <a:ext cx="3601516" cy="369333"/>
          </a:xfrm>
          <a:prstGeom prst="rect">
            <a:avLst/>
          </a:prstGeom>
        </p:spPr>
        <p:txBody>
          <a:bodyPr wrap="square">
            <a:spAutoFit/>
          </a:bodyPr>
          <a:lstStyle/>
          <a:p>
            <a:r>
              <a:rPr lang="en-US" b="1" dirty="0">
                <a:solidFill>
                  <a:srgbClr val="7030A0"/>
                </a:solidFill>
              </a:rPr>
              <a:t>Module 3: </a:t>
            </a:r>
            <a:r>
              <a:rPr lang="en-GB" b="1" dirty="0">
                <a:solidFill>
                  <a:srgbClr val="7030A0"/>
                </a:solidFill>
              </a:rPr>
              <a:t>TypeScript </a:t>
            </a:r>
          </a:p>
        </p:txBody>
      </p:sp>
    </p:spTree>
    <p:extLst>
      <p:ext uri="{BB962C8B-B14F-4D97-AF65-F5344CB8AC3E}">
        <p14:creationId xmlns:p14="http://schemas.microsoft.com/office/powerpoint/2010/main" val="2464287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TypeScript?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3545953"/>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By definition, “TypeScript is JavaScript for application-scale development.”</a:t>
            </a:r>
          </a:p>
          <a:p>
            <a:pPr>
              <a:lnSpc>
                <a:spcPct val="130000"/>
              </a:lnSpc>
              <a:spcBef>
                <a:spcPts val="0"/>
              </a:spcBef>
              <a:buFont typeface="Wingdings" panose="05000000000000000000" pitchFamily="2" charset="2"/>
              <a:buChar char="ü"/>
            </a:pPr>
            <a:endParaRPr lang="en-US" sz="2400" dirty="0"/>
          </a:p>
          <a:p>
            <a:pPr algn="just">
              <a:lnSpc>
                <a:spcPct val="130000"/>
              </a:lnSpc>
              <a:spcBef>
                <a:spcPts val="0"/>
              </a:spcBef>
              <a:buFont typeface="Wingdings" panose="05000000000000000000" pitchFamily="2" charset="2"/>
              <a:buChar char="ü"/>
            </a:pPr>
            <a:r>
              <a:rPr lang="en-US" sz="2400" dirty="0"/>
              <a:t>TypeScript is a strongly typed, object oriented, compiled language. It was designed by Anders Hejlsberg (designer of C#) at Microsoft. TypeScript is both a language and a set of tools. TypeScript is a typed superset of JavaScript compiled to JavaScript. In other words, TypeScript is JavaScript plus some additional features.</a:t>
            </a:r>
            <a:endParaRPr lang="en-GB" dirty="0"/>
          </a:p>
        </p:txBody>
      </p:sp>
      <p:pic>
        <p:nvPicPr>
          <p:cNvPr id="5122" name="Picture 2" descr="TypeScript Figure">
            <a:extLst>
              <a:ext uri="{FF2B5EF4-FFF2-40B4-BE49-F238E27FC236}">
                <a16:creationId xmlns:a16="http://schemas.microsoft.com/office/drawing/2014/main" id="{B57D3E7B-A8CB-4454-9EDC-27D3F34A4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501" y="4701458"/>
            <a:ext cx="2295525" cy="2105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B48A0E2-A884-4FA7-BCA4-56D45DB1E303}"/>
              </a:ext>
            </a:extLst>
          </p:cNvPr>
          <p:cNvSpPr/>
          <p:nvPr/>
        </p:nvSpPr>
        <p:spPr>
          <a:xfrm>
            <a:off x="849330" y="5517904"/>
            <a:ext cx="3947957" cy="646331"/>
          </a:xfrm>
          <a:prstGeom prst="rect">
            <a:avLst/>
          </a:prstGeom>
          <a:solidFill>
            <a:schemeClr val="bg1">
              <a:lumMod val="90000"/>
            </a:schemeClr>
          </a:solidFill>
        </p:spPr>
        <p:txBody>
          <a:bodyPr wrap="square">
            <a:spAutoFit/>
          </a:bodyPr>
          <a:lstStyle/>
          <a:p>
            <a:r>
              <a:rPr lang="en-GB" dirty="0"/>
              <a:t>var </a:t>
            </a:r>
            <a:r>
              <a:rPr lang="en-GB" dirty="0" err="1"/>
              <a:t>message:string</a:t>
            </a:r>
            <a:r>
              <a:rPr lang="en-GB" dirty="0"/>
              <a:t> = "Hello World" </a:t>
            </a:r>
          </a:p>
          <a:p>
            <a:r>
              <a:rPr lang="en-GB" dirty="0"/>
              <a:t>console.log(message)</a:t>
            </a:r>
          </a:p>
        </p:txBody>
      </p:sp>
      <p:sp>
        <p:nvSpPr>
          <p:cNvPr id="7" name="Rectangle 6">
            <a:extLst>
              <a:ext uri="{FF2B5EF4-FFF2-40B4-BE49-F238E27FC236}">
                <a16:creationId xmlns:a16="http://schemas.microsoft.com/office/drawing/2014/main" id="{ACC6B2BC-53E6-4A06-AFD3-D89979C25134}"/>
              </a:ext>
            </a:extLst>
          </p:cNvPr>
          <p:cNvSpPr/>
          <p:nvPr/>
        </p:nvSpPr>
        <p:spPr>
          <a:xfrm>
            <a:off x="7845057" y="5517903"/>
            <a:ext cx="3304140" cy="646331"/>
          </a:xfrm>
          <a:prstGeom prst="rect">
            <a:avLst/>
          </a:prstGeom>
          <a:solidFill>
            <a:schemeClr val="bg1">
              <a:lumMod val="90000"/>
            </a:schemeClr>
          </a:solidFill>
        </p:spPr>
        <p:txBody>
          <a:bodyPr wrap="square">
            <a:spAutoFit/>
          </a:bodyPr>
          <a:lstStyle/>
          <a:p>
            <a:r>
              <a:rPr lang="en-GB" dirty="0"/>
              <a:t>var message = "Hello World";</a:t>
            </a:r>
          </a:p>
          <a:p>
            <a:r>
              <a:rPr lang="en-GB" dirty="0"/>
              <a:t>console.log(message);</a:t>
            </a:r>
          </a:p>
        </p:txBody>
      </p:sp>
      <p:sp>
        <p:nvSpPr>
          <p:cNvPr id="8" name="TextBox 7">
            <a:extLst>
              <a:ext uri="{FF2B5EF4-FFF2-40B4-BE49-F238E27FC236}">
                <a16:creationId xmlns:a16="http://schemas.microsoft.com/office/drawing/2014/main" id="{7536AA5F-3FE6-4E70-B3EA-CAE4FD2D784E}"/>
              </a:ext>
            </a:extLst>
          </p:cNvPr>
          <p:cNvSpPr txBox="1"/>
          <p:nvPr/>
        </p:nvSpPr>
        <p:spPr>
          <a:xfrm>
            <a:off x="1287278" y="4890039"/>
            <a:ext cx="1779013"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TypeScript</a:t>
            </a:r>
          </a:p>
        </p:txBody>
      </p:sp>
      <p:sp>
        <p:nvSpPr>
          <p:cNvPr id="10" name="TextBox 9">
            <a:extLst>
              <a:ext uri="{FF2B5EF4-FFF2-40B4-BE49-F238E27FC236}">
                <a16:creationId xmlns:a16="http://schemas.microsoft.com/office/drawing/2014/main" id="{FDB507FF-116E-4489-A3B9-651064A344AB}"/>
              </a:ext>
            </a:extLst>
          </p:cNvPr>
          <p:cNvSpPr txBox="1"/>
          <p:nvPr/>
        </p:nvSpPr>
        <p:spPr>
          <a:xfrm>
            <a:off x="8542843" y="4939991"/>
            <a:ext cx="170623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JavaScript</a:t>
            </a:r>
          </a:p>
        </p:txBody>
      </p:sp>
    </p:spTree>
    <p:extLst>
      <p:ext uri="{BB962C8B-B14F-4D97-AF65-F5344CB8AC3E}">
        <p14:creationId xmlns:p14="http://schemas.microsoft.com/office/powerpoint/2010/main" val="1526881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Using TypeScript in your project </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4182055"/>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
            </a:pPr>
            <a:r>
              <a:rPr lang="en-US" sz="2400" dirty="0"/>
              <a:t>Install Typescript  - </a:t>
            </a:r>
            <a:r>
              <a:rPr lang="en-US" sz="2400" i="1" dirty="0"/>
              <a:t>npm install -g typescript</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r>
              <a:rPr lang="en-GB" sz="2400" i="1" dirty="0" err="1">
                <a:highlight>
                  <a:srgbClr val="FFFF00"/>
                </a:highlight>
              </a:rPr>
              <a:t>app.ts</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p>
          <a:p>
            <a:pPr algn="just">
              <a:lnSpc>
                <a:spcPct val="130000"/>
              </a:lnSpc>
              <a:spcBef>
                <a:spcPts val="0"/>
              </a:spcBef>
              <a:buFont typeface="Wingdings" panose="05000000000000000000" pitchFamily="2" charset="2"/>
              <a:buChar char="§"/>
            </a:pPr>
            <a:r>
              <a:rPr lang="en-GB" sz="2400" dirty="0"/>
              <a:t>Typescript configuration </a:t>
            </a:r>
            <a:r>
              <a:rPr lang="en-GB" sz="2400" i="1" dirty="0" err="1">
                <a:highlight>
                  <a:srgbClr val="FFFF00"/>
                </a:highlight>
              </a:rPr>
              <a:t>tsc</a:t>
            </a:r>
            <a:r>
              <a:rPr lang="en-GB" sz="2400" i="1" dirty="0">
                <a:highlight>
                  <a:srgbClr val="FFFF00"/>
                </a:highlight>
              </a:rPr>
              <a:t> --</a:t>
            </a:r>
            <a:r>
              <a:rPr lang="en-GB" sz="2400" i="1" dirty="0" err="1">
                <a:highlight>
                  <a:srgbClr val="FFFF00"/>
                </a:highlight>
              </a:rPr>
              <a:t>init</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US" sz="2400" i="1" dirty="0"/>
              <a:t> </a:t>
            </a:r>
            <a:r>
              <a:rPr lang="en-GB" sz="2400" i="1" dirty="0"/>
              <a:t>"</a:t>
            </a:r>
            <a:r>
              <a:rPr lang="en-GB" sz="2400" i="1" dirty="0">
                <a:highlight>
                  <a:srgbClr val="FFFF00"/>
                </a:highlight>
              </a:rPr>
              <a:t>target": "es6“</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p>
          <a:p>
            <a:pPr algn="just">
              <a:lnSpc>
                <a:spcPct val="130000"/>
              </a:lnSpc>
              <a:spcBef>
                <a:spcPts val="0"/>
              </a:spcBef>
              <a:buFont typeface="Wingdings" panose="05000000000000000000" pitchFamily="2" charset="2"/>
              <a:buChar char="§"/>
            </a:pPr>
            <a:r>
              <a:rPr lang="en-GB" sz="2400" i="1" dirty="0">
                <a:highlight>
                  <a:srgbClr val="FFFF00"/>
                </a:highlight>
              </a:rPr>
              <a:t>"</a:t>
            </a:r>
            <a:r>
              <a:rPr lang="en-GB" sz="2400" i="1" dirty="0" err="1">
                <a:highlight>
                  <a:srgbClr val="FFFF00"/>
                </a:highlight>
              </a:rPr>
              <a:t>outDir</a:t>
            </a:r>
            <a:r>
              <a:rPr lang="en-GB" sz="2400" i="1" dirty="0">
                <a:highlight>
                  <a:srgbClr val="FFFF00"/>
                </a:highlight>
              </a:rPr>
              <a:t>": "./</a:t>
            </a:r>
            <a:r>
              <a:rPr lang="en-GB" sz="2400" i="1" dirty="0" err="1">
                <a:highlight>
                  <a:srgbClr val="FFFF00"/>
                </a:highlight>
              </a:rPr>
              <a:t>dist</a:t>
            </a:r>
            <a:r>
              <a:rPr lang="en-GB" sz="2400" i="1" dirty="0">
                <a:highlight>
                  <a:srgbClr val="FFFF00"/>
                </a:highlight>
              </a:rPr>
              <a:t>“</a:t>
            </a: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endParaRPr lang="en-US" sz="2400" i="1" dirty="0">
              <a:highlight>
                <a:srgbClr val="FFFF00"/>
              </a:highlight>
            </a:endParaRPr>
          </a:p>
          <a:p>
            <a:pPr marL="0" indent="0" algn="just">
              <a:lnSpc>
                <a:spcPct val="130000"/>
              </a:lnSpc>
              <a:spcBef>
                <a:spcPts val="0"/>
              </a:spcBef>
              <a:buNone/>
            </a:pPr>
            <a:endParaRPr lang="en-US" sz="2400" dirty="0"/>
          </a:p>
          <a:p>
            <a:pPr marL="0" indent="0" algn="just">
              <a:lnSpc>
                <a:spcPct val="130000"/>
              </a:lnSpc>
              <a:spcBef>
                <a:spcPts val="0"/>
              </a:spcBef>
              <a:buNone/>
            </a:pPr>
            <a:endParaRPr lang="en-GB" dirty="0"/>
          </a:p>
        </p:txBody>
      </p:sp>
      <p:pic>
        <p:nvPicPr>
          <p:cNvPr id="3" name="Picture 2">
            <a:extLst>
              <a:ext uri="{FF2B5EF4-FFF2-40B4-BE49-F238E27FC236}">
                <a16:creationId xmlns:a16="http://schemas.microsoft.com/office/drawing/2014/main" id="{9B5EF3D7-DF0E-4ADF-96B2-A03BBD26F281}"/>
              </a:ext>
            </a:extLst>
          </p:cNvPr>
          <p:cNvPicPr>
            <a:picLocks noChangeAspect="1"/>
          </p:cNvPicPr>
          <p:nvPr/>
        </p:nvPicPr>
        <p:blipFill>
          <a:blip r:embed="rId2"/>
          <a:stretch>
            <a:fillRect/>
          </a:stretch>
        </p:blipFill>
        <p:spPr>
          <a:xfrm>
            <a:off x="5178976" y="3906009"/>
            <a:ext cx="6372225" cy="6667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99444772"/>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73</TotalTime>
  <Words>2553</Words>
  <Application>Microsoft Office PowerPoint</Application>
  <PresentationFormat>Custom</PresentationFormat>
  <Paragraphs>314</Paragraphs>
  <Slides>20</Slides>
  <Notes>7</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8" baseType="lpstr">
      <vt:lpstr>Arial</vt:lpstr>
      <vt:lpstr>Calibri</vt:lpstr>
      <vt:lpstr>Calibri Light</vt:lpstr>
      <vt:lpstr>Consolas</vt:lpstr>
      <vt:lpstr>Proxima Nova Semibold</vt:lpstr>
      <vt:lpstr>Roboto</vt:lpstr>
      <vt:lpstr>Segoe UI</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M3 &amp; M4</vt:lpstr>
      <vt:lpstr>Agenda</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19</cp:revision>
  <dcterms:created xsi:type="dcterms:W3CDTF">2020-06-20T06:26:35Z</dcterms:created>
  <dcterms:modified xsi:type="dcterms:W3CDTF">2020-06-20T07:39:48Z</dcterms:modified>
</cp:coreProperties>
</file>